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1"/>
  </p:notesMasterIdLst>
  <p:handoutMasterIdLst>
    <p:handoutMasterId r:id="rId42"/>
  </p:handoutMasterIdLst>
  <p:sldIdLst>
    <p:sldId id="256" r:id="rId2"/>
    <p:sldId id="374" r:id="rId3"/>
    <p:sldId id="457" r:id="rId4"/>
    <p:sldId id="458" r:id="rId5"/>
    <p:sldId id="456" r:id="rId6"/>
    <p:sldId id="454" r:id="rId7"/>
    <p:sldId id="459" r:id="rId8"/>
    <p:sldId id="460" r:id="rId9"/>
    <p:sldId id="461" r:id="rId10"/>
    <p:sldId id="453" r:id="rId11"/>
    <p:sldId id="463" r:id="rId12"/>
    <p:sldId id="455" r:id="rId13"/>
    <p:sldId id="466" r:id="rId14"/>
    <p:sldId id="467" r:id="rId15"/>
    <p:sldId id="468" r:id="rId16"/>
    <p:sldId id="469" r:id="rId17"/>
    <p:sldId id="471" r:id="rId18"/>
    <p:sldId id="472" r:id="rId19"/>
    <p:sldId id="474" r:id="rId20"/>
    <p:sldId id="475" r:id="rId21"/>
    <p:sldId id="476" r:id="rId22"/>
    <p:sldId id="477" r:id="rId23"/>
    <p:sldId id="478" r:id="rId24"/>
    <p:sldId id="479" r:id="rId25"/>
    <p:sldId id="480" r:id="rId26"/>
    <p:sldId id="481" r:id="rId27"/>
    <p:sldId id="482" r:id="rId28"/>
    <p:sldId id="483" r:id="rId29"/>
    <p:sldId id="484" r:id="rId30"/>
    <p:sldId id="485" r:id="rId31"/>
    <p:sldId id="486" r:id="rId32"/>
    <p:sldId id="487" r:id="rId33"/>
    <p:sldId id="488" r:id="rId34"/>
    <p:sldId id="489" r:id="rId35"/>
    <p:sldId id="490" r:id="rId36"/>
    <p:sldId id="491" r:id="rId37"/>
    <p:sldId id="493" r:id="rId38"/>
    <p:sldId id="465" r:id="rId39"/>
    <p:sldId id="46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9" frameSlides="1"/>
  <p:clrMru>
    <a:srgbClr val="FFFF99"/>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vertBarState="minimized">
    <p:restoredLeft sz="8365" autoAdjust="0"/>
    <p:restoredTop sz="83613" autoAdjust="0"/>
  </p:normalViewPr>
  <p:slideViewPr>
    <p:cSldViewPr>
      <p:cViewPr>
        <p:scale>
          <a:sx n="90" d="100"/>
          <a:sy n="90" d="100"/>
        </p:scale>
        <p:origin x="-1528" y="-2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47"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handoutMaster" Target="handoutMasters/handoutMaster1.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presProps" Target="presProps.xml"/><Relationship Id="rId4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1B5496-61D2-5D41-9BB4-AFC046F95B49}" type="datetimeFigureOut">
              <a:rPr lang="en-US" smtClean="0"/>
              <a:pPr/>
              <a:t>8/15/10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626AEA-421B-AB45-BA57-6A0C1D10E49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3FE15-6792-41EC-A593-A358DA482A8C}" type="datetimeFigureOut">
              <a:rPr lang="en-US" smtClean="0"/>
              <a:pPr/>
              <a:t>8/15/10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5DAC7B-09F6-4014-A800-461D1F90C12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endParaRPr lang="en-GB" baseline="0" dirty="0" smtClean="0"/>
          </a:p>
          <a:p>
            <a:pPr marL="0" marR="0" lvl="0" indent="0" defTabSz="914400" rtl="0" eaLnBrk="1" fontAlgn="auto" latinLnBrk="0" hangingPunct="1">
              <a:lnSpc>
                <a:spcPct val="100000"/>
              </a:lnSpc>
              <a:spcBef>
                <a:spcPct val="20000"/>
              </a:spcBef>
              <a:spcAft>
                <a:spcPts val="0"/>
              </a:spcAft>
              <a:buClrTx/>
              <a:buSzTx/>
              <a:buFontTx/>
              <a:buNone/>
              <a:tabLst/>
              <a:defRPr/>
            </a:pPr>
            <a:r>
              <a:rPr lang="en-US" sz="1200" dirty="0" smtClean="0">
                <a:solidFill>
                  <a:schemeClr val="tx1">
                    <a:lumMod val="65000"/>
                    <a:lumOff val="35000"/>
                  </a:schemeClr>
                </a:solidFill>
                <a:latin typeface="Georgia" pitchFamily="18" charset="0"/>
                <a:cs typeface="Segoe UI" pitchFamily="34" charset="0"/>
                <a:sym typeface="Wingdings"/>
              </a:rPr>
              <a:t>on vanguard of social computing…</a:t>
            </a:r>
            <a:endParaRPr lang="en-US" sz="1200" dirty="0" smtClean="0">
              <a:solidFill>
                <a:schemeClr val="tx1">
                  <a:lumMod val="65000"/>
                  <a:lumOff val="3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Semi–structured interviews were conducted in teens’ bedrooms in order to observe their attachments to physical possessions, and to provide a basis of comparison to their virtual possessions. Participants would first give us a tour of their material possessions. </a:t>
            </a:r>
            <a:endParaRPr lang="en-US" sz="1200" dirty="0" smtClean="0">
              <a:solidFill>
                <a:schemeClr val="tx1">
                  <a:lumMod val="65000"/>
                  <a:lumOff val="3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r>
              <a:rPr lang="en-US" sz="1200" dirty="0" smtClean="0">
                <a:solidFill>
                  <a:schemeClr val="tx1">
                    <a:lumMod val="65000"/>
                    <a:lumOff val="35000"/>
                  </a:schemeClr>
                </a:solidFill>
                <a:latin typeface="Georgia" pitchFamily="18" charset="0"/>
                <a:cs typeface="Segoe UI" pitchFamily="34" charset="0"/>
              </a:rPr>
              <a:t>This was followed by a tour</a:t>
            </a:r>
            <a:r>
              <a:rPr lang="en-US" sz="1200" baseline="0" dirty="0" smtClean="0">
                <a:solidFill>
                  <a:schemeClr val="tx1">
                    <a:lumMod val="65000"/>
                    <a:lumOff val="35000"/>
                  </a:schemeClr>
                </a:solidFill>
                <a:latin typeface="Georgia" pitchFamily="18" charset="0"/>
                <a:cs typeface="Segoe UI" pitchFamily="34" charset="0"/>
              </a:rPr>
              <a:t> of their virtual possessions, where we observed artifacts on their personal computer, phone, personal media devices, etc..</a:t>
            </a: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Interviews and observations in children’s bedrooms revealed a range of material possessions valued as deeply significant. A sample of these included…</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Discussions with participants revealed diverse collections of virtual possessions. A sample of these kinds of things included…Now I am going to give a very brief overview of 3 thematic areas that came out in our findings…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Our observations highlighted a key shift in file storage and management practices.</a:t>
            </a:r>
            <a:r>
              <a:rPr lang="en-US" sz="1200" baseline="0" dirty="0" smtClean="0"/>
              <a:t> </a:t>
            </a:r>
          </a:p>
          <a:p>
            <a:endParaRPr lang="en-US" sz="1200" baseline="0" dirty="0" smtClean="0"/>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overarching drive among participants to make virtual possessions immediately accessible</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constraining storage to devices complicated this goal </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all participants exhibited strong trend toward storage on cloud computing servers</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transition from folder-based local storage to storage across cloud computing service</a:t>
            </a:r>
            <a:endParaRPr lang="en-US" sz="1200" dirty="0" smtClean="0">
              <a:solidFill>
                <a:schemeClr val="tx1">
                  <a:lumMod val="65000"/>
                  <a:lumOff val="35000"/>
                </a:schemeClr>
              </a:solidFill>
              <a:latin typeface="Georgia" pitchFamily="18" charset="0"/>
              <a:cs typeface="Segoe UI" pitchFamily="34" charset="0"/>
            </a:endParaRPr>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example, photos were uploaded to </a:t>
            </a:r>
            <a:r>
              <a:rPr lang="en-US" sz="1200" baseline="0" dirty="0" err="1" smtClean="0"/>
              <a:t>Facebook</a:t>
            </a:r>
            <a:r>
              <a:rPr lang="en-US" sz="1200" baseline="0" dirty="0" smtClean="0"/>
              <a:t> directly, often without placing them on a local hard drive. The majority of our participants had 1-4 years worth of photos stored online through social networking services.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Virtual possessions take on new qualities when stored in the cloud overtime</a:t>
            </a:r>
            <a:r>
              <a:rPr lang="en-US" sz="1200" baseline="0" dirty="0" smtClean="0">
                <a:solidFill>
                  <a:schemeClr val="tx1">
                    <a:lumMod val="75000"/>
                    <a:lumOff val="25000"/>
                  </a:schemeClr>
                </a:solidFill>
                <a:latin typeface="Georgia" pitchFamily="18" charset="0"/>
                <a:cs typeface="Segoe UI" pitchFamily="34" charset="0"/>
                <a:sym typeface="Wingdings"/>
              </a:rPr>
              <a:t> </a:t>
            </a:r>
            <a:r>
              <a:rPr lang="en-US" sz="1200" dirty="0" smtClean="0">
                <a:solidFill>
                  <a:schemeClr val="tx1">
                    <a:lumMod val="65000"/>
                    <a:lumOff val="35000"/>
                  </a:schemeClr>
                </a:solidFill>
                <a:latin typeface="Georgia" pitchFamily="18" charset="0"/>
                <a:cs typeface="Segoe UI" pitchFamily="34" charset="0"/>
                <a:sym typeface="Wingdings"/>
              </a:rPr>
              <a:t>archives of homework and diary entries remained untouched</a:t>
            </a:r>
            <a:r>
              <a:rPr lang="en-US" sz="1200" baseline="0" dirty="0" smtClean="0">
                <a:solidFill>
                  <a:schemeClr val="tx1">
                    <a:lumMod val="65000"/>
                    <a:lumOff val="35000"/>
                  </a:schemeClr>
                </a:solidFill>
                <a:latin typeface="Georgia" pitchFamily="18" charset="0"/>
                <a:cs typeface="Segoe UI" pitchFamily="34" charset="0"/>
                <a:sym typeface="Wingdings"/>
              </a:rPr>
              <a:t> </a:t>
            </a:r>
            <a:r>
              <a:rPr lang="en-US" sz="1200" dirty="0" smtClean="0">
                <a:solidFill>
                  <a:schemeClr val="tx1">
                    <a:lumMod val="65000"/>
                    <a:lumOff val="35000"/>
                  </a:schemeClr>
                </a:solidFill>
                <a:latin typeface="Georgia" pitchFamily="18" charset="0"/>
                <a:cs typeface="Segoe UI" pitchFamily="34" charset="0"/>
                <a:sym typeface="Wingdings"/>
              </a:rPr>
              <a:t>possessions like photos and social networking profiles accrued new value through comments and other social attributions</a:t>
            </a:r>
            <a:r>
              <a:rPr lang="en-US" sz="1200" dirty="0" smtClean="0">
                <a:solidFill>
                  <a:schemeClr val="tx1">
                    <a:lumMod val="75000"/>
                    <a:lumOff val="25000"/>
                  </a:schemeClr>
                </a:solidFill>
                <a:latin typeface="Georgia" pitchFamily="18" charset="0"/>
                <a:cs typeface="Segoe UI" pitchFamily="34" charset="0"/>
                <a:sym typeface="Wingdings"/>
              </a:rPr>
              <a:t>.</a:t>
            </a:r>
            <a:r>
              <a:rPr lang="en-US" sz="1200" baseline="0" dirty="0" smtClean="0">
                <a:solidFill>
                  <a:schemeClr val="tx1">
                    <a:lumMod val="75000"/>
                    <a:lumOff val="25000"/>
                  </a:schemeClr>
                </a:solidFill>
                <a:latin typeface="Georgia" pitchFamily="18" charset="0"/>
                <a:cs typeface="Segoe UI" pitchFamily="34" charset="0"/>
                <a:sym typeface="Wingdings"/>
              </a:rPr>
              <a:t> </a:t>
            </a:r>
            <a:r>
              <a:rPr lang="en-US" sz="1200" baseline="0" dirty="0" smtClean="0"/>
              <a:t>However </a:t>
            </a:r>
            <a:r>
              <a:rPr lang="en-US" sz="1200" baseline="0" dirty="0" smtClean="0"/>
              <a:t>notification of this changing status and state was crude at best.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These findings suggest several design opportunities. One one hand, there is a general need to design mobile technology.</a:t>
            </a:r>
            <a:r>
              <a:rPr lang="en-US" sz="1200" baseline="0" dirty="0" smtClean="0"/>
              <a:t>. </a:t>
            </a:r>
            <a:r>
              <a:rPr lang="en-US" sz="1200" dirty="0" smtClean="0">
                <a:solidFill>
                  <a:schemeClr val="tx1">
                    <a:lumMod val="75000"/>
                    <a:lumOff val="25000"/>
                  </a:schemeClr>
                </a:solidFill>
                <a:latin typeface="Georgia" pitchFamily="18" charset="0"/>
                <a:cs typeface="Segoe UI" pitchFamily="34" charset="0"/>
                <a:sym typeface="Wingdings"/>
              </a:rPr>
              <a:t>Need to design mobile technology that makes it easier to upload to a more diversified range of cloud computing services</a:t>
            </a:r>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Designing systems that more expressively visualize ongoing social histories accrued by virtual possessions over time.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over a hundred years researchers in the social sciences and humanities have investigated the significance of people’s material possessions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material possessions present in the bedroom shifted depending on audience</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with peers possessions relating to popular culture; e.g. music, magazine, movies consumed and discussed</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with parents, possessions relating to personal achievement (e.g. framed awards) or photos/mementos owning to familial events</a:t>
            </a: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
            </a:r>
            <a:br>
              <a:rPr lang="en-US" sz="1200" dirty="0" smtClean="0">
                <a:solidFill>
                  <a:schemeClr val="tx1">
                    <a:lumMod val="75000"/>
                    <a:lumOff val="25000"/>
                  </a:schemeClr>
                </a:solidFill>
                <a:latin typeface="Georgia" pitchFamily="18" charset="0"/>
                <a:cs typeface="Segoe UI" pitchFamily="34" charset="0"/>
                <a:sym typeface="Wingdings"/>
              </a:rPr>
            </a:b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 </a:t>
            </a:r>
          </a:p>
          <a:p>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While the bedroom was a key site for identity experimentation, it at times conflicted with the broader moral structure of the home. For example, several participants remarked being unable to display posters or artworks considered by their parents to conflict with family rules and values.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Interestingly, personal pages on social networking sites appeared to represent the first places in which participants had total control over expressing their identity. It was apparent participants were experimenting with crafting and presenting multiple selves to different audiences through presentation of virtual possessions.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example, privacy settings were changed to make only certain types of possessions viewable to certain audiences. And, as a result, the ways these things were framed and described were tailored to these particular social groups.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However, across our interviews, problems had arisen for participants when possessions reflecting aspects of their lives they intended to share with only a specific group were publicly projected to everyone in their network. This resulted in users disassociating themselves from possessions like photos or in some cases permanently destroying them.</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insights highlight how the management of virtual possessions in online places offers opportunities to support creative experimentation with one’s sense of self. And, how access privileges afford virtual possessions with a unique quality to be drawn in relation and presented to particular audiences.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Current tools people use to manage online privacy rites are deeply underdeveloped.</a:t>
            </a:r>
            <a:r>
              <a:rPr lang="en-US" sz="1200" baseline="0" dirty="0" smtClean="0">
                <a:solidFill>
                  <a:schemeClr val="tx1">
                    <a:lumMod val="75000"/>
                    <a:lumOff val="25000"/>
                  </a:schemeClr>
                </a:solidFill>
                <a:latin typeface="Georgia" pitchFamily="18" charset="0"/>
                <a:cs typeface="Segoe UI" pitchFamily="34" charset="0"/>
                <a:sym typeface="Wingdings"/>
              </a:rPr>
              <a:t> This suggests major opportunities…</a:t>
            </a: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chemeClr val="tx1">
                    <a:lumMod val="75000"/>
                    <a:lumOff val="25000"/>
                  </a:schemeClr>
                </a:solidFill>
                <a:latin typeface="Georgia" pitchFamily="18" charset="0"/>
                <a:cs typeface="Segoe UI" pitchFamily="34" charset="0"/>
                <a:sym typeface="Wingdings"/>
              </a:rPr>
              <a:t>1. enable end users to create multiple displays</a:t>
            </a:r>
            <a:r>
              <a:rPr lang="en-US" sz="1200" baseline="0" dirty="0" smtClean="0">
                <a:solidFill>
                  <a:schemeClr val="tx1">
                    <a:lumMod val="75000"/>
                    <a:lumOff val="25000"/>
                  </a:schemeClr>
                </a:solidFill>
                <a:latin typeface="Georgia" pitchFamily="18" charset="0"/>
                <a:cs typeface="Segoe UI" pitchFamily="34" charset="0"/>
                <a:sym typeface="Wingdings"/>
              </a:rPr>
              <a:t> of self to be presented different audiences </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baseline="0" dirty="0" smtClean="0">
                <a:solidFill>
                  <a:schemeClr val="tx1">
                    <a:lumMod val="75000"/>
                    <a:lumOff val="25000"/>
                  </a:schemeClr>
                </a:solidFill>
                <a:latin typeface="Georgia" pitchFamily="18" charset="0"/>
                <a:cs typeface="Segoe UI" pitchFamily="34" charset="0"/>
                <a:sym typeface="Wingdings"/>
              </a:rPr>
              <a:t>2. lead to assemblies of virtual possessions that project more socially appropriate aspects of self to particular audiences</a:t>
            </a: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dirty="0" smtClean="0">
                <a:solidFill>
                  <a:schemeClr val="tx1">
                    <a:lumMod val="75000"/>
                    <a:lumOff val="25000"/>
                  </a:schemeClr>
                </a:solidFill>
                <a:latin typeface="Georgia" pitchFamily="18" charset="0"/>
                <a:cs typeface="Segoe UI" pitchFamily="34" charset="0"/>
                <a:sym typeface="Wingdings"/>
              </a:rPr>
              <a:t>…</a:t>
            </a:r>
            <a:r>
              <a:rPr lang="en-US" sz="1200" dirty="0" smtClean="0">
                <a:solidFill>
                  <a:schemeClr val="tx1">
                    <a:lumMod val="75000"/>
                    <a:lumOff val="25000"/>
                  </a:schemeClr>
                </a:solidFill>
                <a:latin typeface="Georgia" pitchFamily="18" charset="0"/>
                <a:cs typeface="Segoe UI" pitchFamily="34" charset="0"/>
                <a:sym typeface="Wingdings"/>
              </a:rPr>
              <a:t>Such a system could take on greater significance as notions of one’s self expands and evolves over time.</a:t>
            </a:r>
          </a:p>
        </p:txBody>
      </p:sp>
      <p:sp>
        <p:nvSpPr>
          <p:cNvPr id="4" name="Slide Number Placeholder 3"/>
          <p:cNvSpPr>
            <a:spLocks noGrp="1"/>
          </p:cNvSpPr>
          <p:nvPr>
            <p:ph type="sldNum" sz="quarter" idx="10"/>
          </p:nvPr>
        </p:nvSpPr>
        <p:spPr/>
        <p:txBody>
          <a:bodyPr/>
          <a:lstStyle/>
          <a:p>
            <a:fld id="{135DAC7B-09F6-4014-A800-461D1F90C12C}"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A key factor differentiating virtual possessions from material ones was a lack of enduring physical presence.</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One way participants compensated for this was by keeping their computers and mobile phones always on, logged into, and updating social networking media streams. This embedded a persistent presence of virtual possessions among other bedroom artifacts, and highlighted a desire to break down the barrier between the physical and virtual worlds. </a:t>
            </a:r>
          </a:p>
          <a:p>
            <a:endParaRPr lang="en-US" sz="1200" baseline="0" dirty="0" smtClean="0"/>
          </a:p>
          <a:p>
            <a:r>
              <a:rPr lang="en-US" sz="1200" baseline="0" dirty="0" smtClean="0"/>
              <a:t>However, limitations such as battery life, screen size, shared use, and other technical issues complicated these efforts.</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We also observed instances in which participants integrated virtual possessions in their bedroom by printing and displaying them. For example, we observed several participants had printed out treasured photographs and metadata from </a:t>
            </a:r>
            <a:r>
              <a:rPr lang="en-US" sz="1200" baseline="0" dirty="0" err="1" smtClean="0"/>
              <a:t>Facebook</a:t>
            </a:r>
            <a:r>
              <a:rPr lang="en-US" sz="1200" baseline="0" dirty="0" smtClean="0"/>
              <a:t>.</a:t>
            </a:r>
          </a:p>
        </p:txBody>
      </p:sp>
      <p:sp>
        <p:nvSpPr>
          <p:cNvPr id="4" name="Slide Number Placeholder 3"/>
          <p:cNvSpPr>
            <a:spLocks noGrp="1"/>
          </p:cNvSpPr>
          <p:nvPr>
            <p:ph type="sldNum" sz="quarter" idx="10"/>
          </p:nvPr>
        </p:nvSpPr>
        <p:spPr/>
        <p:txBody>
          <a:bodyPr/>
          <a:lstStyle/>
          <a:p>
            <a:fld id="{135DAC7B-09F6-4014-A800-461D1F90C12C}"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Much of this research maps how people develop attachments to their material possessions as they create and evolve a sense of self.</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a:t>
            </a:r>
            <a:r>
              <a:rPr lang="en-US" sz="1200" i="1" baseline="0" dirty="0" smtClean="0"/>
              <a:t>virtual-made-material possessions </a:t>
            </a:r>
            <a:r>
              <a:rPr lang="en-US" sz="1200" i="0" baseline="0" dirty="0" smtClean="0"/>
              <a:t>often </a:t>
            </a:r>
            <a:r>
              <a:rPr lang="en-US" sz="1200" baseline="0" dirty="0" smtClean="0"/>
              <a:t>served as focal points for conversation and collective reminisce over shared experiences when in the presence of other friends in the bedroom</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Conversely, we also observed participants making digital copies of material possessions. Like this certificate and hand drawn sketch…</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material things were constrained to the bedroom. When virtualized, they were projected to online places where they often acquired new value through socially constructed metadata being attributed to them. </a:t>
            </a:r>
            <a:endParaRPr lang="en-GB"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illustrate how value emerges as possessions move between material and virtual places</a:t>
            </a:r>
            <a:r>
              <a:rPr lang="en-US" sz="1200" baseline="0" dirty="0" smtClean="0"/>
              <a:t>. On one hand, …</a:t>
            </a:r>
          </a:p>
          <a:p>
            <a:pPr>
              <a:spcBef>
                <a:spcPct val="20000"/>
              </a:spcBef>
              <a:defRPr/>
            </a:pPr>
            <a:r>
              <a:rPr lang="en-US" sz="1200" baseline="0" dirty="0" smtClean="0">
                <a:solidFill>
                  <a:schemeClr val="tx1"/>
                </a:solidFill>
                <a:latin typeface="+mn-lt"/>
                <a:cs typeface="+mn-cs"/>
                <a:sym typeface="Wingdings"/>
              </a:rPr>
              <a:t> </a:t>
            </a:r>
            <a:endParaRPr lang="en-US" sz="1200" dirty="0" smtClean="0">
              <a:solidFill>
                <a:schemeClr val="tx1">
                  <a:lumMod val="75000"/>
                  <a:lumOff val="25000"/>
                </a:schemeClr>
              </a:solidFill>
              <a:latin typeface="Georgia" pitchFamily="18" charset="0"/>
              <a:cs typeface="Segoe UI" pitchFamily="34" charset="0"/>
              <a:sym typeface="Wingdings"/>
            </a:endParaRPr>
          </a:p>
          <a:p>
            <a:endParaRPr lang="en-US" sz="1200" baseline="0" dirty="0" smtClean="0"/>
          </a:p>
          <a:p>
            <a:endParaRPr lang="en-US" sz="120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These instances all seem to suggest</a:t>
            </a:r>
            <a:r>
              <a:rPr lang="en-US" sz="1200" baseline="0" dirty="0" smtClean="0"/>
              <a:t>…There are </a:t>
            </a:r>
            <a:r>
              <a:rPr lang="en-US" sz="1200" dirty="0" smtClean="0">
                <a:solidFill>
                  <a:schemeClr val="tx1">
                    <a:lumMod val="75000"/>
                    <a:lumOff val="25000"/>
                  </a:schemeClr>
                </a:solidFill>
                <a:latin typeface="Georgia" pitchFamily="18" charset="0"/>
                <a:cs typeface="Segoe UI" pitchFamily="34" charset="0"/>
                <a:sym typeface="Wingdings"/>
              </a:rPr>
              <a:t>much larger opportunities to design systems that amplify the material presence of virtual possessions in way more rich, enduring and dynamic. </a:t>
            </a:r>
          </a:p>
          <a:p>
            <a:pPr>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r>
              <a:rPr lang="en-US" sz="1200" dirty="0" smtClean="0">
                <a:solidFill>
                  <a:schemeClr val="tx1">
                    <a:lumMod val="75000"/>
                    <a:lumOff val="25000"/>
                  </a:schemeClr>
                </a:solidFill>
                <a:latin typeface="Georgia" pitchFamily="18" charset="0"/>
                <a:cs typeface="Segoe UI" pitchFamily="34" charset="0"/>
                <a:sym typeface="Wingdings"/>
              </a:rPr>
              <a:t>As well</a:t>
            </a:r>
            <a:r>
              <a:rPr lang="en-US" sz="1200" baseline="0" dirty="0" smtClean="0">
                <a:solidFill>
                  <a:schemeClr val="tx1">
                    <a:lumMod val="75000"/>
                    <a:lumOff val="25000"/>
                  </a:schemeClr>
                </a:solidFill>
                <a:latin typeface="Georgia" pitchFamily="18" charset="0"/>
                <a:cs typeface="Segoe UI" pitchFamily="34" charset="0"/>
                <a:sym typeface="Wingdings"/>
              </a:rPr>
              <a:t> as, </a:t>
            </a:r>
            <a:r>
              <a:rPr lang="en-US" sz="1200" dirty="0" smtClean="0">
                <a:solidFill>
                  <a:schemeClr val="tx1">
                    <a:lumMod val="75000"/>
                    <a:lumOff val="25000"/>
                  </a:schemeClr>
                </a:solidFill>
                <a:latin typeface="Georgia" pitchFamily="18" charset="0"/>
                <a:cs typeface="Segoe UI" pitchFamily="34" charset="0"/>
                <a:sym typeface="Wingdings"/>
              </a:rPr>
              <a:t>opportunities to support collaborative development of socially constructed metadata to archives of virtual possessions as their meaning and value grows over time</a:t>
            </a:r>
          </a:p>
          <a:p>
            <a:pPr>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1200" dirty="0" smtClean="0">
              <a:solidFill>
                <a:schemeClr val="tx1">
                  <a:lumMod val="75000"/>
                  <a:lumOff val="25000"/>
                </a:schemeClr>
              </a:solidFill>
              <a:latin typeface="Georgia" pitchFamily="18" charset="0"/>
              <a:cs typeface="Segoe UI" pitchFamily="34" charset="0"/>
              <a:sym typeface="Wingdings"/>
            </a:endParaRPr>
          </a:p>
          <a:p>
            <a:endParaRPr lang="en-US" sz="1200" dirty="0" smtClean="0">
              <a:solidFill>
                <a:schemeClr val="tx1">
                  <a:lumMod val="75000"/>
                  <a:lumOff val="2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In future work, we plan to develop prototypes based on these opportunity areas to critically explore future systems aimed at engaging people with their virtual possessions in more valuable, and ultimately meaningful, ways.</a:t>
            </a:r>
            <a:endParaRPr lang="en-US" sz="1200" dirty="0" smtClean="0">
              <a:solidFill>
                <a:schemeClr val="tx1">
                  <a:lumMod val="75000"/>
                  <a:lumOff val="2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smtClean="0">
              <a:solidFill>
                <a:schemeClr val="tx1">
                  <a:lumMod val="75000"/>
                  <a:lumOff val="2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spcBef>
                <a:spcPct val="20000"/>
              </a:spcBef>
              <a:defRPr/>
            </a:pPr>
            <a:endParaRPr lang="en-US" sz="1200" dirty="0" smtClean="0">
              <a:solidFill>
                <a:schemeClr val="tx1">
                  <a:lumMod val="65000"/>
                  <a:lumOff val="35000"/>
                </a:schemeClr>
              </a:solidFill>
              <a:latin typeface="Georgia" pitchFamily="18" charset="0"/>
              <a:cs typeface="Segoe UI" pitchFamily="34" charset="0"/>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Teens surround themselves with precious possessions, representing a material infrastructure where they can experiment with their identity through their display of self to their parents and friends [1]. One important activity for teens is access and display of media such as music, movies, celebrities, etc., as a way of authoring their space and communicating values and desires</a:t>
            </a:r>
            <a:endParaRPr lang="en-US" sz="1200" dirty="0" smtClean="0">
              <a:solidFill>
                <a:schemeClr val="tx1">
                  <a:lumMod val="65000"/>
                  <a:lumOff val="35000"/>
                </a:schemeClr>
              </a:solidFill>
              <a:latin typeface="Georgia" pitchFamily="18" charset="0"/>
              <a:cs typeface="Segoe UI" pitchFamily="34" charset="0"/>
              <a:sym typeface="Wingdings"/>
            </a:endParaRPr>
          </a:p>
        </p:txBody>
      </p:sp>
      <p:sp>
        <p:nvSpPr>
          <p:cNvPr id="4" name="Slide Number Placeholder 3"/>
          <p:cNvSpPr>
            <a:spLocks noGrp="1"/>
          </p:cNvSpPr>
          <p:nvPr>
            <p:ph type="sldNum" sz="quarter" idx="10"/>
          </p:nvPr>
        </p:nvSpPr>
        <p:spPr/>
        <p:txBody>
          <a:bodyPr/>
          <a:lstStyle/>
          <a:p>
            <a:fld id="{135DAC7B-09F6-4014-A800-461D1F90C12C}"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For the last several years, people have increasingly acquired, created and interacted with </a:t>
            </a:r>
            <a:r>
              <a:rPr lang="en-US" sz="1200" i="1" baseline="0" dirty="0" smtClean="0"/>
              <a:t>virtual possessions.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baseline="0" dirty="0" smtClean="0"/>
              <a:t>These new possessions have two origins</a:t>
            </a:r>
            <a:r>
              <a:rPr lang="en-US" sz="1200" baseline="0" dirty="0" smtClean="0"/>
              <a:t>. First, they include material things that continue to lose their lasting material integrity, including books, music, movies, photos, plane tickets, paychecks, money, etc..</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And, second, they include new things that have never had a lasting material form, such as electronic messages including email, SMS, and status updates; social networking profiles; logs of personal behavior such as purchase histories,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To date, little research in the HCI community has explored how people construct value with and for attachments to their virtual possessions. </a:t>
            </a:r>
          </a:p>
          <a:p>
            <a:endParaRPr lang="en-US" sz="1200" baseline="0" dirty="0" smtClean="0"/>
          </a:p>
        </p:txBody>
      </p:sp>
      <p:sp>
        <p:nvSpPr>
          <p:cNvPr id="4" name="Slide Number Placeholder 3"/>
          <p:cNvSpPr>
            <a:spLocks noGrp="1"/>
          </p:cNvSpPr>
          <p:nvPr>
            <p:ph type="sldNum" sz="quarter" idx="10"/>
          </p:nvPr>
        </p:nvSpPr>
        <p:spPr/>
        <p:txBody>
          <a:bodyPr/>
          <a:lstStyle/>
          <a:p>
            <a:fld id="{135DAC7B-09F6-4014-A800-461D1F90C12C}"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The strong trend across social, cloud and mobile computing to make access to virtual possessions increasingly ubiquitous is starting to open up significant opportunities around designing systems that help people find value in their virtual possessions. </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To investigate this emerging design space, we conducted in depth interviews with 18 teens to explore what kinds of virtual things they use and the ways in which value is perceived to manifest in virtual things.</a:t>
            </a:r>
            <a:endParaRPr lang="en-GB" dirty="0"/>
          </a:p>
        </p:txBody>
      </p:sp>
      <p:sp>
        <p:nvSpPr>
          <p:cNvPr id="4" name="Slide Number Placeholder 3"/>
          <p:cNvSpPr>
            <a:spLocks noGrp="1"/>
          </p:cNvSpPr>
          <p:nvPr>
            <p:ph type="sldNum" sz="quarter" idx="10"/>
          </p:nvPr>
        </p:nvSpPr>
        <p:spPr/>
        <p:txBody>
          <a:bodyPr/>
          <a:lstStyle/>
          <a:p>
            <a:fld id="{135DAC7B-09F6-4014-A800-461D1F90C12C}"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8/15/10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8/15/10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8/15/10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48617FC-022D-49A3-8A87-EA76B79141BE}" type="datetimeFigureOut">
              <a:rPr lang="en-US" smtClean="0"/>
              <a:pPr/>
              <a:t>8/15/10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8617FC-022D-49A3-8A87-EA76B79141BE}" type="datetimeFigureOut">
              <a:rPr lang="en-US" smtClean="0"/>
              <a:pPr/>
              <a:t>8/15/10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48617FC-022D-49A3-8A87-EA76B79141BE}" type="datetimeFigureOut">
              <a:rPr lang="en-US" smtClean="0"/>
              <a:pPr/>
              <a:t>8/15/10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8617FC-022D-49A3-8A87-EA76B79141BE}" type="datetimeFigureOut">
              <a:rPr lang="en-US" smtClean="0"/>
              <a:pPr/>
              <a:t>8/15/10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48617FC-022D-49A3-8A87-EA76B79141BE}" type="datetimeFigureOut">
              <a:rPr lang="en-US" smtClean="0"/>
              <a:pPr/>
              <a:t>8/15/10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617FC-022D-49A3-8A87-EA76B79141BE}" type="datetimeFigureOut">
              <a:rPr lang="en-US" smtClean="0"/>
              <a:pPr/>
              <a:t>8/15/10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8/15/10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617FC-022D-49A3-8A87-EA76B79141BE}" type="datetimeFigureOut">
              <a:rPr lang="en-US" smtClean="0"/>
              <a:pPr/>
              <a:t>8/15/10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66B167-CAC0-4546-BA8C-0C89CAB4477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617FC-022D-49A3-8A87-EA76B79141BE}" type="datetimeFigureOut">
              <a:rPr lang="en-US" smtClean="0"/>
              <a:pPr/>
              <a:t>8/15/10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6B167-CAC0-4546-BA8C-0C89CAB4477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1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1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jpeg"/></Relationships>
</file>

<file path=ppt/slides/_rels/slide31.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0.jpeg"/></Relationships>
</file>

<file path=ppt/slides/_rels/slide32.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2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6" Type="http://schemas.openxmlformats.org/officeDocument/2006/relationships/image" Target="../media/image16.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jpeg"/><Relationship Id="rId5" Type="http://schemas.openxmlformats.org/officeDocument/2006/relationships/image" Target="../media/image1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0" y="2057400"/>
            <a:ext cx="9144000" cy="1371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sp>
        <p:nvSpPr>
          <p:cNvPr id="9" name="TextBox 8"/>
          <p:cNvSpPr txBox="1"/>
          <p:nvPr/>
        </p:nvSpPr>
        <p:spPr>
          <a:xfrm>
            <a:off x="419100" y="533400"/>
            <a:ext cx="8509000" cy="1138773"/>
          </a:xfrm>
          <a:prstGeom prst="rect">
            <a:avLst/>
          </a:prstGeom>
          <a:noFill/>
        </p:spPr>
        <p:txBody>
          <a:bodyPr wrap="square" rtlCol="0">
            <a:spAutoFit/>
          </a:bodyPr>
          <a:lstStyle/>
          <a:p>
            <a:pPr>
              <a:spcAft>
                <a:spcPts val="600"/>
              </a:spcAft>
            </a:pPr>
            <a:r>
              <a:rPr lang="en-US" sz="6800" dirty="0" smtClean="0">
                <a:latin typeface="Georgia"/>
                <a:cs typeface="Georgia"/>
              </a:rPr>
              <a:t>Virtual Possessions</a:t>
            </a:r>
            <a:endParaRPr lang="en-US" sz="6800" dirty="0">
              <a:latin typeface="Georgia"/>
              <a:cs typeface="Georgia"/>
            </a:endParaRPr>
          </a:p>
        </p:txBody>
      </p:sp>
      <p:sp>
        <p:nvSpPr>
          <p:cNvPr id="10" name="TextBox 9"/>
          <p:cNvSpPr txBox="1"/>
          <p:nvPr/>
        </p:nvSpPr>
        <p:spPr>
          <a:xfrm>
            <a:off x="609600" y="2209800"/>
            <a:ext cx="8509000" cy="1061829"/>
          </a:xfrm>
          <a:prstGeom prst="rect">
            <a:avLst/>
          </a:prstGeom>
          <a:noFill/>
        </p:spPr>
        <p:txBody>
          <a:bodyPr wrap="square" rtlCol="0">
            <a:spAutoFit/>
          </a:bodyPr>
          <a:lstStyle/>
          <a:p>
            <a:r>
              <a:rPr lang="en-US" sz="2100" dirty="0" smtClean="0">
                <a:solidFill>
                  <a:schemeClr val="bg1">
                    <a:lumMod val="65000"/>
                  </a:schemeClr>
                </a:solidFill>
                <a:latin typeface="Georgia"/>
                <a:cs typeface="Georgia"/>
              </a:rPr>
              <a:t>William Odom, John Zimmerman, Jodi </a:t>
            </a:r>
            <a:r>
              <a:rPr lang="en-US" sz="2100" dirty="0" err="1" smtClean="0">
                <a:solidFill>
                  <a:schemeClr val="bg1">
                    <a:lumMod val="65000"/>
                  </a:schemeClr>
                </a:solidFill>
                <a:latin typeface="Georgia"/>
                <a:cs typeface="Georgia"/>
              </a:rPr>
              <a:t>Forlizzi</a:t>
            </a:r>
            <a:endParaRPr lang="en-US" sz="2100" dirty="0" smtClean="0">
              <a:solidFill>
                <a:schemeClr val="bg1">
                  <a:lumMod val="65000"/>
                </a:schemeClr>
              </a:solidFill>
              <a:latin typeface="Georgia"/>
              <a:cs typeface="Georgia"/>
            </a:endParaRPr>
          </a:p>
          <a:p>
            <a:r>
              <a:rPr lang="en-US" sz="2100" dirty="0" smtClean="0">
                <a:solidFill>
                  <a:schemeClr val="bg1">
                    <a:lumMod val="65000"/>
                  </a:schemeClr>
                </a:solidFill>
                <a:latin typeface="Georgia"/>
                <a:cs typeface="Georgia"/>
              </a:rPr>
              <a:t>Human-</a:t>
            </a:r>
            <a:r>
              <a:rPr lang="en-US" sz="2100" dirty="0">
                <a:solidFill>
                  <a:schemeClr val="bg1">
                    <a:lumMod val="65000"/>
                  </a:schemeClr>
                </a:solidFill>
                <a:latin typeface="Georgia"/>
                <a:cs typeface="Georgia"/>
              </a:rPr>
              <a:t>C</a:t>
            </a:r>
            <a:r>
              <a:rPr lang="en-US" sz="2100" dirty="0" smtClean="0">
                <a:solidFill>
                  <a:schemeClr val="bg1">
                    <a:lumMod val="65000"/>
                  </a:schemeClr>
                </a:solidFill>
                <a:latin typeface="Georgia"/>
                <a:cs typeface="Georgia"/>
              </a:rPr>
              <a:t>omputer Interaction Institute</a:t>
            </a:r>
          </a:p>
          <a:p>
            <a:r>
              <a:rPr lang="en-US" sz="2100" dirty="0" smtClean="0">
                <a:solidFill>
                  <a:schemeClr val="bg1">
                    <a:lumMod val="65000"/>
                  </a:schemeClr>
                </a:solidFill>
                <a:latin typeface="Georgia"/>
                <a:cs typeface="Georgia"/>
              </a:rPr>
              <a:t>Carnegie Mellon University</a:t>
            </a:r>
            <a:endParaRPr lang="en-US" sz="2100" dirty="0">
              <a:solidFill>
                <a:schemeClr val="bg1">
                  <a:lumMod val="65000"/>
                </a:schemeClr>
              </a:solidFill>
              <a:latin typeface="Georgia"/>
              <a:cs typeface="Georgia"/>
            </a:endParaRPr>
          </a:p>
        </p:txBody>
      </p:sp>
      <p:pic>
        <p:nvPicPr>
          <p:cNvPr id="13" name="Picture 12" descr="IMG_1257.JPG"/>
          <p:cNvPicPr>
            <a:picLocks noChangeAspect="1"/>
          </p:cNvPicPr>
          <p:nvPr/>
        </p:nvPicPr>
        <p:blipFill>
          <a:blip r:embed="rId3"/>
          <a:stretch>
            <a:fillRect/>
          </a:stretch>
        </p:blipFill>
        <p:spPr>
          <a:xfrm>
            <a:off x="-2" y="3429000"/>
            <a:ext cx="4572001" cy="3429000"/>
          </a:xfrm>
          <a:prstGeom prst="rect">
            <a:avLst/>
          </a:prstGeom>
        </p:spPr>
      </p:pic>
      <p:pic>
        <p:nvPicPr>
          <p:cNvPr id="16" name="Picture 15" descr="DSC_0270.JPG"/>
          <p:cNvPicPr>
            <a:picLocks noChangeAspect="1"/>
          </p:cNvPicPr>
          <p:nvPr/>
        </p:nvPicPr>
        <p:blipFill>
          <a:blip r:embed="rId4"/>
          <a:stretch>
            <a:fillRect/>
          </a:stretch>
        </p:blipFill>
        <p:spPr>
          <a:xfrm>
            <a:off x="4572000" y="3429000"/>
            <a:ext cx="5156929" cy="3429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423974"/>
            <a:ext cx="7429520" cy="5357826"/>
          </a:xfrm>
          <a:prstGeom prst="rect">
            <a:avLst/>
          </a:prstGeom>
        </p:spPr>
        <p:txBody>
          <a:bodyPr vert="horz" lIns="91440" tIns="45720" rIns="91440" bIns="45720" rtlCol="0">
            <a:noAutofit/>
          </a:bodyPr>
          <a:lstStyle/>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75000"/>
                    <a:lumOff val="25000"/>
                  </a:schemeClr>
                </a:solidFill>
                <a:latin typeface="Georgia" pitchFamily="18" charset="0"/>
                <a:cs typeface="Segoe UI" pitchFamily="34" charset="0"/>
                <a:sym typeface="Wingdings"/>
              </a:rPr>
              <a:t>participants ages ranged from 12-16 years old; 7 female 11 male</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75000"/>
                    <a:lumOff val="25000"/>
                  </a:schemeClr>
                </a:solidFill>
                <a:latin typeface="Georgia" pitchFamily="18" charset="0"/>
                <a:cs typeface="Segoe UI" pitchFamily="34" charset="0"/>
                <a:sym typeface="Wingdings"/>
              </a:rPr>
              <a:t>1.</a:t>
            </a:r>
            <a:r>
              <a:rPr lang="en-US" sz="2000" dirty="0" smtClean="0">
                <a:solidFill>
                  <a:schemeClr val="tx1">
                    <a:lumMod val="75000"/>
                    <a:lumOff val="25000"/>
                  </a:schemeClr>
                </a:solidFill>
                <a:latin typeface="Georgia" pitchFamily="18" charset="0"/>
                <a:cs typeface="Segoe UI" pitchFamily="34" charset="0"/>
                <a:sym typeface="Wingdings"/>
              </a:rPr>
              <a:t> heavily occupied </a:t>
            </a:r>
            <a:r>
              <a:rPr lang="en-US" sz="2000" dirty="0" smtClean="0">
                <a:solidFill>
                  <a:schemeClr val="tx1">
                    <a:lumMod val="75000"/>
                    <a:lumOff val="25000"/>
                  </a:schemeClr>
                </a:solidFill>
                <a:latin typeface="Georgia" pitchFamily="18" charset="0"/>
                <a:cs typeface="Segoe UI" pitchFamily="34" charset="0"/>
                <a:sym typeface="Wingdings"/>
              </a:rPr>
              <a:t>in the process of constructing</a:t>
            </a:r>
            <a:r>
              <a:rPr lang="en-US" sz="2000" dirty="0" smtClean="0">
                <a:solidFill>
                  <a:schemeClr val="tx1">
                    <a:lumMod val="75000"/>
                    <a:lumOff val="25000"/>
                  </a:schemeClr>
                </a:solidFill>
                <a:latin typeface="Georgia" pitchFamily="18" charset="0"/>
                <a:cs typeface="Segoe UI" pitchFamily="34" charset="0"/>
                <a:sym typeface="Wingdings"/>
              </a:rPr>
              <a:t> identity</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75000"/>
                    <a:lumOff val="25000"/>
                  </a:schemeClr>
                </a:solidFill>
                <a:latin typeface="Georgia" pitchFamily="18" charset="0"/>
                <a:cs typeface="Segoe UI" pitchFamily="34" charset="0"/>
                <a:sym typeface="Wingdings"/>
              </a:rPr>
              <a:t>2.</a:t>
            </a:r>
            <a:r>
              <a:rPr lang="en-US" sz="2000" dirty="0" smtClean="0">
                <a:solidFill>
                  <a:schemeClr val="tx1">
                    <a:lumMod val="75000"/>
                    <a:lumOff val="25000"/>
                  </a:schemeClr>
                </a:solidFill>
                <a:latin typeface="Georgia" pitchFamily="18" charset="0"/>
                <a:cs typeface="Segoe UI" pitchFamily="34" charset="0"/>
                <a:sym typeface="Wingdings"/>
              </a:rPr>
              <a:t> engaged </a:t>
            </a:r>
            <a:r>
              <a:rPr lang="en-US" sz="2000" dirty="0" smtClean="0">
                <a:solidFill>
                  <a:schemeClr val="tx1">
                    <a:lumMod val="75000"/>
                    <a:lumOff val="25000"/>
                  </a:schemeClr>
                </a:solidFill>
                <a:latin typeface="Georgia" pitchFamily="18" charset="0"/>
                <a:cs typeface="Segoe UI" pitchFamily="34" charset="0"/>
                <a:sym typeface="Wingdings"/>
              </a:rPr>
              <a:t>in digital </a:t>
            </a:r>
            <a:r>
              <a:rPr lang="en-US" sz="2000" dirty="0" smtClean="0">
                <a:solidFill>
                  <a:schemeClr val="tx1">
                    <a:lumMod val="75000"/>
                    <a:lumOff val="25000"/>
                  </a:schemeClr>
                </a:solidFill>
                <a:latin typeface="Georgia" pitchFamily="18" charset="0"/>
                <a:cs typeface="Segoe UI" pitchFamily="34" charset="0"/>
                <a:sym typeface="Wingdings"/>
              </a:rPr>
              <a:t>media and </a:t>
            </a:r>
            <a:r>
              <a:rPr lang="en-US" sz="2000" dirty="0" smtClean="0">
                <a:solidFill>
                  <a:schemeClr val="tx1">
                    <a:lumMod val="75000"/>
                    <a:lumOff val="25000"/>
                  </a:schemeClr>
                </a:solidFill>
                <a:latin typeface="Georgia" pitchFamily="18" charset="0"/>
                <a:cs typeface="Segoe UI" pitchFamily="34" charset="0"/>
                <a:sym typeface="Wingdings"/>
              </a:rPr>
              <a:t>online </a:t>
            </a:r>
            <a:r>
              <a:rPr lang="en-US" sz="2000" dirty="0" smtClean="0">
                <a:solidFill>
                  <a:schemeClr val="tx1">
                    <a:lumMod val="75000"/>
                    <a:lumOff val="25000"/>
                  </a:schemeClr>
                </a:solidFill>
                <a:latin typeface="Georgia" pitchFamily="18" charset="0"/>
                <a:cs typeface="Segoe UI" pitchFamily="34" charset="0"/>
                <a:sym typeface="Wingdings"/>
              </a:rPr>
              <a:t>communication</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r>
              <a:rPr lang="en-US" sz="2000" dirty="0" smtClean="0">
                <a:solidFill>
                  <a:schemeClr val="tx1">
                    <a:lumMod val="75000"/>
                    <a:lumOff val="25000"/>
                  </a:schemeClr>
                </a:solidFill>
                <a:latin typeface="Georgia" pitchFamily="18" charset="0"/>
                <a:cs typeface="Segoe UI" pitchFamily="34" charset="0"/>
                <a:sym typeface="Wingdings"/>
              </a:rPr>
              <a:t>3.</a:t>
            </a:r>
            <a:r>
              <a:rPr lang="en-US" sz="2000" dirty="0" smtClean="0">
                <a:solidFill>
                  <a:schemeClr val="tx1">
                    <a:lumMod val="75000"/>
                    <a:lumOff val="25000"/>
                  </a:schemeClr>
                </a:solidFill>
                <a:latin typeface="Georgia" pitchFamily="18" charset="0"/>
                <a:cs typeface="Segoe UI" pitchFamily="34" charset="0"/>
                <a:sym typeface="Wingdings"/>
              </a:rPr>
              <a:t> actively define the </a:t>
            </a:r>
            <a:r>
              <a:rPr lang="en-US" sz="2000" dirty="0" smtClean="0">
                <a:solidFill>
                  <a:schemeClr val="tx1">
                    <a:lumMod val="75000"/>
                    <a:lumOff val="25000"/>
                  </a:schemeClr>
                </a:solidFill>
                <a:latin typeface="Georgia" pitchFamily="18" charset="0"/>
                <a:cs typeface="Segoe UI" pitchFamily="34" charset="0"/>
                <a:sym typeface="Wingdings"/>
              </a:rPr>
              <a:t>behavior of</a:t>
            </a:r>
            <a:r>
              <a:rPr lang="en-US" sz="2000" dirty="0" smtClean="0">
                <a:solidFill>
                  <a:schemeClr val="tx1">
                    <a:lumMod val="75000"/>
                    <a:lumOff val="25000"/>
                  </a:schemeClr>
                </a:solidFill>
                <a:latin typeface="Georgia" pitchFamily="18" charset="0"/>
                <a:cs typeface="Segoe UI" pitchFamily="34" charset="0"/>
                <a:sym typeface="Wingdings"/>
              </a:rPr>
              <a:t> digital products </a:t>
            </a:r>
            <a:r>
              <a:rPr lang="en-US" sz="2000" dirty="0" smtClean="0">
                <a:solidFill>
                  <a:schemeClr val="tx1">
                    <a:lumMod val="75000"/>
                    <a:lumOff val="25000"/>
                  </a:schemeClr>
                </a:solidFill>
                <a:latin typeface="Georgia" pitchFamily="18" charset="0"/>
                <a:cs typeface="Segoe UI" pitchFamily="34" charset="0"/>
                <a:sym typeface="Wingdings"/>
              </a:rPr>
              <a:t>and services </a:t>
            </a: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381000"/>
            <a:ext cx="18288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4" name="Rectangle 3"/>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2352.JPG"/>
          <p:cNvPicPr>
            <a:picLocks noChangeAspect="1"/>
          </p:cNvPicPr>
          <p:nvPr/>
        </p:nvPicPr>
        <p:blipFill>
          <a:blip r:embed="rId3">
            <a:lum contrast="26000"/>
          </a:blip>
          <a:stretch>
            <a:fillRect/>
          </a:stretch>
        </p:blipFill>
        <p:spPr>
          <a:xfrm>
            <a:off x="0" y="0"/>
            <a:ext cx="9144000" cy="6858000"/>
          </a:xfrm>
          <a:prstGeom prst="rect">
            <a:avLst/>
          </a:prstGeom>
        </p:spPr>
      </p:pic>
      <p:sp>
        <p:nvSpPr>
          <p:cNvPr id="6" name="Title 1"/>
          <p:cNvSpPr txBox="1">
            <a:spLocks/>
          </p:cNvSpPr>
          <p:nvPr/>
        </p:nvSpPr>
        <p:spPr>
          <a:xfrm>
            <a:off x="0" y="381000"/>
            <a:ext cx="1828800" cy="714372"/>
          </a:xfrm>
          <a:prstGeom prst="rect">
            <a:avLst/>
          </a:prstGeom>
          <a:solidFill>
            <a:srgbClr val="D9D9D9">
              <a:alpha val="78000"/>
            </a:srgbClr>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_0277.JPG"/>
          <p:cNvPicPr>
            <a:picLocks noChangeAspect="1"/>
          </p:cNvPicPr>
          <p:nvPr/>
        </p:nvPicPr>
        <p:blipFill>
          <a:blip r:embed="rId3"/>
          <a:srcRect l="16429"/>
          <a:stretch>
            <a:fillRect/>
          </a:stretch>
        </p:blipFill>
        <p:spPr>
          <a:xfrm>
            <a:off x="-58715" y="-83081"/>
            <a:ext cx="9202715" cy="7322081"/>
          </a:xfrm>
          <a:prstGeom prst="rect">
            <a:avLst/>
          </a:prstGeom>
        </p:spPr>
      </p:pic>
      <p:sp>
        <p:nvSpPr>
          <p:cNvPr id="10" name="Title 1"/>
          <p:cNvSpPr txBox="1">
            <a:spLocks/>
          </p:cNvSpPr>
          <p:nvPr/>
        </p:nvSpPr>
        <p:spPr>
          <a:xfrm>
            <a:off x="0" y="381000"/>
            <a:ext cx="1828800" cy="714372"/>
          </a:xfrm>
          <a:prstGeom prst="rect">
            <a:avLst/>
          </a:prstGeom>
          <a:solidFill>
            <a:srgbClr val="D9D9D9">
              <a:alpha val="78000"/>
            </a:srgbClr>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method</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76400"/>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photographs </a:t>
            </a:r>
            <a:r>
              <a:rPr lang="en-US" sz="2000" dirty="0" smtClean="0">
                <a:solidFill>
                  <a:schemeClr val="tx1">
                    <a:lumMod val="75000"/>
                    <a:lumOff val="25000"/>
                  </a:schemeClr>
                </a:solidFill>
                <a:latin typeface="Georgia" pitchFamily="18" charset="0"/>
                <a:cs typeface="Segoe UI" pitchFamily="34" charset="0"/>
                <a:sym typeface="Wingdings"/>
              </a:rPr>
              <a:t>of family and friends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artifacts </a:t>
            </a:r>
            <a:r>
              <a:rPr lang="en-US" sz="2000" dirty="0" smtClean="0">
                <a:solidFill>
                  <a:schemeClr val="tx1">
                    <a:lumMod val="75000"/>
                    <a:lumOff val="25000"/>
                  </a:schemeClr>
                </a:solidFill>
                <a:latin typeface="Georgia" pitchFamily="18" charset="0"/>
                <a:cs typeface="Segoe UI" pitchFamily="34" charset="0"/>
                <a:sym typeface="Wingdings"/>
              </a:rPr>
              <a:t>created by other friends (e.g. photo collages)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self</a:t>
            </a:r>
            <a:r>
              <a:rPr lang="en-US" sz="2000" dirty="0" smtClean="0">
                <a:solidFill>
                  <a:schemeClr val="tx1">
                    <a:lumMod val="75000"/>
                    <a:lumOff val="25000"/>
                  </a:schemeClr>
                </a:solidFill>
                <a:latin typeface="Georgia" pitchFamily="18" charset="0"/>
                <a:cs typeface="Segoe UI" pitchFamily="34" charset="0"/>
                <a:sym typeface="Wingdings"/>
              </a:rPr>
              <a:t>-made artifacts (e.g. blown glass)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mementos </a:t>
            </a:r>
            <a:r>
              <a:rPr lang="en-US" sz="2000" dirty="0" smtClean="0">
                <a:solidFill>
                  <a:schemeClr val="tx1">
                    <a:lumMod val="75000"/>
                    <a:lumOff val="25000"/>
                  </a:schemeClr>
                </a:solidFill>
                <a:latin typeface="Georgia" pitchFamily="18" charset="0"/>
                <a:cs typeface="Segoe UI" pitchFamily="34" charset="0"/>
                <a:sym typeface="Wingdings"/>
              </a:rPr>
              <a:t>owing to various trips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objects </a:t>
            </a:r>
            <a:r>
              <a:rPr lang="en-US" sz="2000" dirty="0" smtClean="0">
                <a:solidFill>
                  <a:schemeClr val="tx1">
                    <a:lumMod val="75000"/>
                    <a:lumOff val="25000"/>
                  </a:schemeClr>
                </a:solidFill>
                <a:latin typeface="Georgia" pitchFamily="18" charset="0"/>
                <a:cs typeface="Segoe UI" pitchFamily="34" charset="0"/>
                <a:sym typeface="Wingdings"/>
              </a:rPr>
              <a:t>symbolic of</a:t>
            </a:r>
            <a:r>
              <a:rPr lang="en-US" sz="2000" dirty="0" smtClean="0">
                <a:solidFill>
                  <a:schemeClr val="tx1">
                    <a:lumMod val="75000"/>
                    <a:lumOff val="25000"/>
                  </a:schemeClr>
                </a:solidFill>
                <a:latin typeface="Georgia" pitchFamily="18" charset="0"/>
                <a:cs typeface="Segoe UI" pitchFamily="34" charset="0"/>
                <a:sym typeface="Wingdings"/>
              </a:rPr>
              <a:t> achievement </a:t>
            </a:r>
            <a:br>
              <a:rPr lang="en-US" sz="2000" dirty="0" smtClean="0">
                <a:solidFill>
                  <a:schemeClr val="tx1">
                    <a:lumMod val="75000"/>
                    <a:lumOff val="25000"/>
                  </a:schemeClr>
                </a:solidFill>
                <a:latin typeface="Georgia" pitchFamily="18" charset="0"/>
                <a:cs typeface="Segoe UI" pitchFamily="34" charset="0"/>
                <a:sym typeface="Wingdings"/>
              </a:rPr>
            </a:br>
            <a:r>
              <a:rPr lang="en-US" sz="2000" dirty="0" smtClean="0">
                <a:solidFill>
                  <a:schemeClr val="tx1">
                    <a:lumMod val="75000"/>
                    <a:lumOff val="25000"/>
                  </a:schemeClr>
                </a:solidFill>
                <a:latin typeface="Georgia" pitchFamily="18" charset="0"/>
                <a:cs typeface="Segoe UI" pitchFamily="34" charset="0"/>
                <a:sym typeface="Wingdings"/>
              </a:rPr>
              <a:t>(</a:t>
            </a:r>
            <a:r>
              <a:rPr lang="en-US" sz="2000" dirty="0" smtClean="0">
                <a:solidFill>
                  <a:schemeClr val="tx1">
                    <a:lumMod val="75000"/>
                    <a:lumOff val="25000"/>
                  </a:schemeClr>
                </a:solidFill>
                <a:latin typeface="Georgia" pitchFamily="18" charset="0"/>
                <a:cs typeface="Segoe UI" pitchFamily="34" charset="0"/>
                <a:sym typeface="Wingdings"/>
              </a:rPr>
              <a:t>e.g. framed academic or sporting awards)</a:t>
            </a:r>
            <a:endParaRPr lang="en-US" sz="2000" dirty="0" smtClean="0">
              <a:solidFill>
                <a:schemeClr val="tx1">
                  <a:lumMod val="65000"/>
                  <a:lumOff val="35000"/>
                </a:schemeClr>
              </a:solidFill>
              <a:latin typeface="Georgia" pitchFamily="18" charset="0"/>
              <a:cs typeface="Segoe UI" pitchFamily="34" charset="0"/>
              <a:sym typeface="Wingdings"/>
            </a:endParaRPr>
          </a:p>
          <a:p>
            <a:pPr marL="0" marR="0" lvl="0" indent="0" defTabSz="914400" rtl="0" eaLnBrk="1" fontAlgn="auto" latinLnBrk="0" hangingPunct="1">
              <a:lnSpc>
                <a:spcPct val="100000"/>
              </a:lnSpc>
              <a:spcBef>
                <a:spcPct val="20000"/>
              </a:spcBef>
              <a:spcAft>
                <a:spcPts val="0"/>
              </a:spcAft>
              <a:buClrTx/>
              <a:buSzTx/>
              <a:buFontTx/>
              <a:buNone/>
              <a:tabLst/>
              <a:defRPr/>
            </a:pPr>
            <a:endParaRPr lang="en-US" sz="2000" dirty="0" smtClean="0">
              <a:solidFill>
                <a:schemeClr val="tx1">
                  <a:lumMod val="65000"/>
                  <a:lumOff val="35000"/>
                </a:schemeClr>
              </a:solidFill>
              <a:latin typeface="Georgia" pitchFamily="18" charset="0"/>
              <a:cs typeface="Segoe UI" pitchFamily="34" charset="0"/>
              <a:sym typeface="Wingdings"/>
            </a:endParaRPr>
          </a:p>
          <a:p>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4" name="Title 1"/>
          <p:cNvSpPr txBox="1">
            <a:spLocks/>
          </p:cNvSpPr>
          <p:nvPr/>
        </p:nvSpPr>
        <p:spPr>
          <a:xfrm>
            <a:off x="0" y="990600"/>
            <a:ext cx="31242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material possessions</a:t>
            </a:r>
            <a:endParaRPr lang="en-US" sz="2500" dirty="0" smtClean="0">
              <a:solidFill>
                <a:schemeClr val="bg1">
                  <a:lumMod val="85000"/>
                </a:schemeClr>
              </a:solidFill>
              <a:latin typeface="Georgia" pitchFamily="18" charset="0"/>
              <a:ea typeface="+mj-ea"/>
              <a:cs typeface="+mj-cs"/>
            </a:endParaRPr>
          </a:p>
        </p:txBody>
      </p:sp>
      <p:sp>
        <p:nvSpPr>
          <p:cNvPr id="5" name="Title 1"/>
          <p:cNvSpPr txBox="1">
            <a:spLocks/>
          </p:cNvSpPr>
          <p:nvPr/>
        </p:nvSpPr>
        <p:spPr>
          <a:xfrm>
            <a:off x="0" y="304800"/>
            <a:ext cx="3657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general findings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8" name="Rectangle 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76400"/>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several </a:t>
            </a:r>
            <a:r>
              <a:rPr lang="en-US" sz="2000" dirty="0" smtClean="0">
                <a:solidFill>
                  <a:schemeClr val="tx1">
                    <a:lumMod val="75000"/>
                    <a:lumOff val="25000"/>
                  </a:schemeClr>
                </a:solidFill>
                <a:latin typeface="Georgia" pitchFamily="18" charset="0"/>
                <a:cs typeface="Segoe UI" pitchFamily="34" charset="0"/>
                <a:sym typeface="Wingdings"/>
              </a:rPr>
              <a:t>years worth of homework assignments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blog </a:t>
            </a:r>
            <a:r>
              <a:rPr lang="en-US" sz="2000" dirty="0" smtClean="0">
                <a:solidFill>
                  <a:schemeClr val="tx1">
                    <a:lumMod val="75000"/>
                    <a:lumOff val="25000"/>
                  </a:schemeClr>
                </a:solidFill>
                <a:latin typeface="Georgia" pitchFamily="18" charset="0"/>
                <a:cs typeface="Segoe UI" pitchFamily="34" charset="0"/>
                <a:sym typeface="Wingdings"/>
              </a:rPr>
              <a:t>entries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social </a:t>
            </a:r>
            <a:r>
              <a:rPr lang="en-US" sz="2000" dirty="0" smtClean="0">
                <a:solidFill>
                  <a:schemeClr val="tx1">
                    <a:lumMod val="75000"/>
                    <a:lumOff val="25000"/>
                  </a:schemeClr>
                </a:solidFill>
                <a:latin typeface="Georgia" pitchFamily="18" charset="0"/>
                <a:cs typeface="Segoe UI" pitchFamily="34" charset="0"/>
                <a:sym typeface="Wingdings"/>
              </a:rPr>
              <a:t>media data (e.g. status messages, chat logs, comments)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SMS </a:t>
            </a:r>
            <a:r>
              <a:rPr lang="en-US" sz="2000" dirty="0" smtClean="0">
                <a:solidFill>
                  <a:schemeClr val="tx1">
                    <a:lumMod val="75000"/>
                    <a:lumOff val="25000"/>
                  </a:schemeClr>
                </a:solidFill>
                <a:latin typeface="Georgia" pitchFamily="18" charset="0"/>
                <a:cs typeface="Segoe UI" pitchFamily="34" charset="0"/>
                <a:sym typeface="Wingdings"/>
              </a:rPr>
              <a:t>messages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artworks</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music </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photos</a:t>
            </a:r>
            <a:endParaRPr lang="en-US" sz="1200" i="1"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solidFill>
                <a:srgbClr val="595959"/>
              </a:solidFill>
            </a:endParaRPr>
          </a:p>
          <a:p>
            <a:endParaRPr lang="en-US" sz="1200" i="1" dirty="0" smtClean="0"/>
          </a:p>
          <a:p>
            <a:endParaRPr lang="en-US" sz="1200" i="1" dirty="0" smtClean="0">
              <a:solidFill>
                <a:schemeClr val="tx1">
                  <a:lumMod val="65000"/>
                  <a:lumOff val="35000"/>
                </a:schemeClr>
              </a:solidFill>
              <a:latin typeface="Georgia" pitchFamily="18" charset="0"/>
              <a:cs typeface="Segoe UI" pitchFamily="34" charset="0"/>
            </a:endParaRPr>
          </a:p>
          <a:p>
            <a:endParaRPr lang="en-US" sz="2000" dirty="0" smtClean="0">
              <a:solidFill>
                <a:schemeClr val="tx1">
                  <a:lumMod val="65000"/>
                  <a:lumOff val="35000"/>
                </a:schemeClr>
              </a:solidFill>
              <a:latin typeface="Georgia" pitchFamily="18" charset="0"/>
              <a:cs typeface="Segoe UI" pitchFamily="34" charset="0"/>
            </a:endParaRPr>
          </a:p>
        </p:txBody>
      </p:sp>
      <p:sp>
        <p:nvSpPr>
          <p:cNvPr id="4" name="Title 1"/>
          <p:cNvSpPr txBox="1">
            <a:spLocks/>
          </p:cNvSpPr>
          <p:nvPr/>
        </p:nvSpPr>
        <p:spPr>
          <a:xfrm>
            <a:off x="0" y="990600"/>
            <a:ext cx="2895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virtual possessions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3657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general findings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8" name="Rectangle 7"/>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drive to </a:t>
            </a:r>
            <a:r>
              <a:rPr lang="en-US" sz="2000" dirty="0" smtClean="0">
                <a:solidFill>
                  <a:schemeClr val="tx1">
                    <a:lumMod val="75000"/>
                    <a:lumOff val="25000"/>
                  </a:schemeClr>
                </a:solidFill>
                <a:latin typeface="Georgia" pitchFamily="18" charset="0"/>
                <a:cs typeface="Segoe UI" pitchFamily="34" charset="0"/>
                <a:sym typeface="Wingdings"/>
              </a:rPr>
              <a:t>make virtual possessions immediately accessible</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constraining storage to devices complicated this goal </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strong </a:t>
            </a:r>
            <a:r>
              <a:rPr lang="en-US" sz="2000" dirty="0" smtClean="0">
                <a:solidFill>
                  <a:schemeClr val="tx1">
                    <a:lumMod val="75000"/>
                    <a:lumOff val="25000"/>
                  </a:schemeClr>
                </a:solidFill>
                <a:latin typeface="Georgia" pitchFamily="18" charset="0"/>
                <a:cs typeface="Segoe UI" pitchFamily="34" charset="0"/>
                <a:sym typeface="Wingdings"/>
              </a:rPr>
              <a:t>trend toward storage on cloud computing servers</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transition from</a:t>
            </a:r>
            <a:r>
              <a:rPr lang="en-US" sz="2000" dirty="0" smtClean="0">
                <a:solidFill>
                  <a:schemeClr val="tx1">
                    <a:lumMod val="75000"/>
                    <a:lumOff val="25000"/>
                  </a:schemeClr>
                </a:solidFill>
                <a:latin typeface="Georgia" pitchFamily="18" charset="0"/>
                <a:cs typeface="Segoe UI" pitchFamily="34" charset="0"/>
                <a:sym typeface="Wingdings"/>
              </a:rPr>
              <a:t> local to cloud computing-based storage</a:t>
            </a:r>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29388"/>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51613"/>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overarching drive among participants to make virtual possessions immediately accessible</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constraining storage to devices complicated this goal </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all participants exhibited strong trend toward storage on cloud computing servers</a:t>
            </a:r>
            <a:endParaRPr lang="en-US" sz="2000" dirty="0" smtClean="0">
              <a:solidFill>
                <a:schemeClr val="tx1">
                  <a:lumMod val="65000"/>
                  <a:lumOff val="35000"/>
                </a:schemeClr>
              </a:solidFill>
              <a:latin typeface="Georgia" pitchFamily="18" charset="0"/>
              <a:cs typeface="Segoe UI" pitchFamily="34" charset="0"/>
            </a:endParaRP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pic>
        <p:nvPicPr>
          <p:cNvPr id="7" name="Picture 6" descr="DSC_0259.JPG"/>
          <p:cNvPicPr>
            <a:picLocks noChangeAspect="1"/>
          </p:cNvPicPr>
          <p:nvPr/>
        </p:nvPicPr>
        <p:blipFill>
          <a:blip r:embed="rId3">
            <a:lum contrast="17000"/>
          </a:blip>
          <a:srcRect l="27997" r="20426"/>
          <a:stretch>
            <a:fillRect/>
          </a:stretch>
        </p:blipFill>
        <p:spPr>
          <a:xfrm>
            <a:off x="0" y="-4191000"/>
            <a:ext cx="9144000" cy="11788545"/>
          </a:xfrm>
          <a:prstGeom prst="rect">
            <a:avLst/>
          </a:prstGeom>
        </p:spPr>
      </p:pic>
      <p:sp>
        <p:nvSpPr>
          <p:cNvPr id="8" name="Title 1"/>
          <p:cNvSpPr txBox="1">
            <a:spLocks/>
          </p:cNvSpPr>
          <p:nvPr/>
        </p:nvSpPr>
        <p:spPr>
          <a:xfrm>
            <a:off x="0" y="609600"/>
            <a:ext cx="85344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photos uploaded to </a:t>
            </a:r>
            <a:r>
              <a:rPr lang="en-US" sz="2500" dirty="0" err="1" smtClean="0">
                <a:solidFill>
                  <a:schemeClr val="bg1">
                    <a:lumMod val="85000"/>
                  </a:schemeClr>
                </a:solidFill>
                <a:latin typeface="Georgia" pitchFamily="18" charset="0"/>
              </a:rPr>
              <a:t>Facebook</a:t>
            </a:r>
            <a:r>
              <a:rPr lang="en-US" sz="2500" dirty="0" smtClean="0">
                <a:solidFill>
                  <a:schemeClr val="bg1">
                    <a:lumMod val="85000"/>
                  </a:schemeClr>
                </a:solidFill>
                <a:latin typeface="Georgia" pitchFamily="18" charset="0"/>
              </a:rPr>
              <a:t> often immediately after social</a:t>
            </a:r>
            <a:endParaRPr lang="en-US" sz="2500" dirty="0" smtClean="0">
              <a:solidFill>
                <a:schemeClr val="bg1">
                  <a:lumMod val="85000"/>
                </a:schemeClr>
              </a:solidFill>
              <a:latin typeface="Georgia" pitchFamily="18" charset="0"/>
              <a:ea typeface="+mj-ea"/>
              <a:cs typeface="+mj-cs"/>
            </a:endParaRPr>
          </a:p>
        </p:txBody>
      </p:sp>
      <p:sp>
        <p:nvSpPr>
          <p:cNvPr id="9" name="Title 1"/>
          <p:cNvSpPr txBox="1">
            <a:spLocks/>
          </p:cNvSpPr>
          <p:nvPr/>
        </p:nvSpPr>
        <p:spPr>
          <a:xfrm>
            <a:off x="0" y="2209800"/>
            <a:ext cx="7772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majority of participants had 1-4 years worth of photos</a:t>
            </a:r>
            <a:endParaRPr lang="en-US" sz="2500" dirty="0" smtClean="0">
              <a:solidFill>
                <a:schemeClr val="bg1">
                  <a:lumMod val="85000"/>
                </a:schemeClr>
              </a:solidFill>
              <a:latin typeface="Georgia" pitchFamily="18" charset="0"/>
              <a:ea typeface="+mj-ea"/>
              <a:cs typeface="+mj-cs"/>
            </a:endParaRPr>
          </a:p>
        </p:txBody>
      </p:sp>
      <p:sp>
        <p:nvSpPr>
          <p:cNvPr id="11" name="Title 1"/>
          <p:cNvSpPr txBox="1">
            <a:spLocks/>
          </p:cNvSpPr>
          <p:nvPr/>
        </p:nvSpPr>
        <p:spPr>
          <a:xfrm>
            <a:off x="0" y="2667000"/>
            <a:ext cx="7086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stored online through social networking services</a:t>
            </a:r>
            <a:endParaRPr lang="en-US" sz="2500" dirty="0" smtClean="0">
              <a:solidFill>
                <a:schemeClr val="bg1">
                  <a:lumMod val="85000"/>
                </a:schemeClr>
              </a:solidFill>
              <a:latin typeface="Georgia" pitchFamily="18" charset="0"/>
              <a:ea typeface="+mj-ea"/>
              <a:cs typeface="+mj-cs"/>
            </a:endParaRPr>
          </a:p>
        </p:txBody>
      </p:sp>
      <p:sp>
        <p:nvSpPr>
          <p:cNvPr id="12" name="Title 1"/>
          <p:cNvSpPr txBox="1">
            <a:spLocks/>
          </p:cNvSpPr>
          <p:nvPr/>
        </p:nvSpPr>
        <p:spPr>
          <a:xfrm>
            <a:off x="0" y="1066800"/>
            <a:ext cx="6019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event often without placing on local drive</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virtual possessions take on new qualities when stored in the cloud overtime</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sym typeface="Wingdings"/>
              </a:rPr>
              <a:t>archives of homework and diary entries remained untouched</a:t>
            </a:r>
          </a:p>
          <a:p>
            <a:pPr lvl="0">
              <a:spcBef>
                <a:spcPct val="20000"/>
              </a:spcBef>
              <a:defRPr/>
            </a:pPr>
            <a:endParaRPr lang="en-US" sz="2000" dirty="0" smtClean="0">
              <a:solidFill>
                <a:schemeClr val="tx1">
                  <a:lumMod val="65000"/>
                  <a:lumOff val="3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65000"/>
                    <a:lumOff val="35000"/>
                  </a:schemeClr>
                </a:solidFill>
                <a:latin typeface="Georgia" pitchFamily="18" charset="0"/>
                <a:cs typeface="Segoe UI" pitchFamily="34" charset="0"/>
                <a:sym typeface="Wingdings"/>
              </a:rPr>
              <a:t>photos </a:t>
            </a:r>
            <a:r>
              <a:rPr lang="en-US" sz="2000" dirty="0" smtClean="0">
                <a:solidFill>
                  <a:schemeClr val="tx1">
                    <a:lumMod val="65000"/>
                    <a:lumOff val="35000"/>
                  </a:schemeClr>
                </a:solidFill>
                <a:latin typeface="Georgia" pitchFamily="18" charset="0"/>
                <a:cs typeface="Segoe UI" pitchFamily="34" charset="0"/>
                <a:sym typeface="Wingdings"/>
              </a:rPr>
              <a:t>and social networking profiles accrued new </a:t>
            </a:r>
            <a:r>
              <a:rPr lang="en-US" sz="2000" dirty="0" smtClean="0">
                <a:solidFill>
                  <a:schemeClr val="tx1">
                    <a:lumMod val="65000"/>
                    <a:lumOff val="35000"/>
                  </a:schemeClr>
                </a:solidFill>
                <a:latin typeface="Georgia" pitchFamily="18" charset="0"/>
                <a:cs typeface="Segoe UI" pitchFamily="34" charset="0"/>
                <a:sym typeface="Wingdings"/>
              </a:rPr>
              <a:t>value</a:t>
            </a: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need </a:t>
            </a:r>
            <a:r>
              <a:rPr lang="en-US" sz="2000" dirty="0" smtClean="0">
                <a:solidFill>
                  <a:schemeClr val="tx1">
                    <a:lumMod val="75000"/>
                    <a:lumOff val="25000"/>
                  </a:schemeClr>
                </a:solidFill>
                <a:latin typeface="Georgia" pitchFamily="18" charset="0"/>
                <a:cs typeface="Segoe UI" pitchFamily="34" charset="0"/>
                <a:sym typeface="Wingdings"/>
              </a:rPr>
              <a:t>to design mobile technology that makes it easier to upload to a more diversified range of cloud computing services</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
            </a:r>
            <a:br>
              <a:rPr lang="en-US" sz="2000" dirty="0" smtClean="0">
                <a:solidFill>
                  <a:schemeClr val="tx1">
                    <a:lumMod val="75000"/>
                    <a:lumOff val="25000"/>
                  </a:schemeClr>
                </a:solidFill>
                <a:latin typeface="Georgia" pitchFamily="18" charset="0"/>
                <a:cs typeface="Segoe UI" pitchFamily="34" charset="0"/>
                <a:sym typeface="Wingdings"/>
              </a:rPr>
            </a:b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 </a:t>
            </a:r>
          </a:p>
        </p:txBody>
      </p:sp>
      <p:sp>
        <p:nvSpPr>
          <p:cNvPr id="5" name="Title 1"/>
          <p:cNvSpPr txBox="1">
            <a:spLocks/>
          </p:cNvSpPr>
          <p:nvPr/>
        </p:nvSpPr>
        <p:spPr>
          <a:xfrm>
            <a:off x="0" y="990600"/>
            <a:ext cx="3200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design opportunities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need </a:t>
            </a:r>
            <a:r>
              <a:rPr lang="en-US" sz="2000" dirty="0" smtClean="0">
                <a:solidFill>
                  <a:schemeClr val="tx1">
                    <a:lumMod val="75000"/>
                    <a:lumOff val="25000"/>
                  </a:schemeClr>
                </a:solidFill>
                <a:latin typeface="Georgia" pitchFamily="18" charset="0"/>
                <a:cs typeface="Segoe UI" pitchFamily="34" charset="0"/>
                <a:sym typeface="Wingdings"/>
              </a:rPr>
              <a:t>to design mobile technology that makes it easier to upload to a more diversified range of cloud computing services</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visualizing </a:t>
            </a:r>
            <a:r>
              <a:rPr lang="en-US" sz="2000" dirty="0" smtClean="0">
                <a:solidFill>
                  <a:schemeClr val="tx1">
                    <a:lumMod val="75000"/>
                    <a:lumOff val="25000"/>
                  </a:schemeClr>
                </a:solidFill>
                <a:latin typeface="Georgia" pitchFamily="18" charset="0"/>
                <a:cs typeface="Segoe UI" pitchFamily="34" charset="0"/>
                <a:sym typeface="Wingdings"/>
              </a:rPr>
              <a:t>ongoing social histories accrued by virtual possessions</a:t>
            </a:r>
            <a:br>
              <a:rPr lang="en-US" sz="2000" dirty="0" smtClean="0">
                <a:solidFill>
                  <a:schemeClr val="tx1">
                    <a:lumMod val="75000"/>
                    <a:lumOff val="25000"/>
                  </a:schemeClr>
                </a:solidFill>
                <a:latin typeface="Georgia" pitchFamily="18" charset="0"/>
                <a:cs typeface="Segoe UI" pitchFamily="34" charset="0"/>
                <a:sym typeface="Wingdings"/>
              </a:rPr>
            </a:b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 </a:t>
            </a:r>
          </a:p>
        </p:txBody>
      </p:sp>
      <p:sp>
        <p:nvSpPr>
          <p:cNvPr id="5" name="Title 1"/>
          <p:cNvSpPr txBox="1">
            <a:spLocks/>
          </p:cNvSpPr>
          <p:nvPr/>
        </p:nvSpPr>
        <p:spPr>
          <a:xfrm>
            <a:off x="0" y="990600"/>
            <a:ext cx="3200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design opportunities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8763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expressive storage of virtual possessions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71628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DSC_0282.JPG"/>
          <p:cNvPicPr>
            <a:picLocks noChangeAspect="1"/>
          </p:cNvPicPr>
          <p:nvPr/>
        </p:nvPicPr>
        <p:blipFill>
          <a:blip r:embed="rId3"/>
          <a:stretch>
            <a:fillRect/>
          </a:stretch>
        </p:blipFill>
        <p:spPr>
          <a:xfrm>
            <a:off x="0" y="396874"/>
            <a:ext cx="9144000" cy="608012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material </a:t>
            </a:r>
            <a:r>
              <a:rPr lang="en-US" sz="2000" dirty="0" smtClean="0">
                <a:solidFill>
                  <a:schemeClr val="tx1">
                    <a:lumMod val="75000"/>
                    <a:lumOff val="25000"/>
                  </a:schemeClr>
                </a:solidFill>
                <a:latin typeface="Georgia" pitchFamily="18" charset="0"/>
                <a:cs typeface="Segoe UI" pitchFamily="34" charset="0"/>
                <a:sym typeface="Wingdings"/>
              </a:rPr>
              <a:t>possessions</a:t>
            </a:r>
            <a:r>
              <a:rPr lang="en-US" sz="2000" dirty="0" smtClean="0">
                <a:solidFill>
                  <a:schemeClr val="tx1">
                    <a:lumMod val="75000"/>
                    <a:lumOff val="25000"/>
                  </a:schemeClr>
                </a:solidFill>
                <a:latin typeface="Georgia" pitchFamily="18" charset="0"/>
                <a:cs typeface="Segoe UI" pitchFamily="34" charset="0"/>
                <a:sym typeface="Wingdings"/>
              </a:rPr>
              <a:t> present in </a:t>
            </a:r>
            <a:r>
              <a:rPr lang="en-US" sz="2000" dirty="0" smtClean="0">
                <a:solidFill>
                  <a:schemeClr val="tx1">
                    <a:lumMod val="75000"/>
                    <a:lumOff val="25000"/>
                  </a:schemeClr>
                </a:solidFill>
                <a:latin typeface="Georgia" pitchFamily="18" charset="0"/>
                <a:cs typeface="Segoe UI" pitchFamily="34" charset="0"/>
                <a:sym typeface="Wingdings"/>
              </a:rPr>
              <a:t>the bedroom shifted depending on</a:t>
            </a:r>
            <a:r>
              <a:rPr lang="en-US" sz="2000" dirty="0" smtClean="0">
                <a:solidFill>
                  <a:schemeClr val="tx1">
                    <a:lumMod val="75000"/>
                    <a:lumOff val="25000"/>
                  </a:schemeClr>
                </a:solidFill>
                <a:latin typeface="Georgia" pitchFamily="18" charset="0"/>
                <a:cs typeface="Segoe UI" pitchFamily="34" charset="0"/>
                <a:sym typeface="Wingdings"/>
              </a:rPr>
              <a:t> audience</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with peers possessions relating to popular </a:t>
            </a:r>
            <a:r>
              <a:rPr lang="en-US" sz="2000" dirty="0" smtClean="0">
                <a:solidFill>
                  <a:schemeClr val="tx1">
                    <a:lumMod val="75000"/>
                    <a:lumOff val="25000"/>
                  </a:schemeClr>
                </a:solidFill>
                <a:latin typeface="Georgia" pitchFamily="18" charset="0"/>
                <a:cs typeface="Segoe UI" pitchFamily="34" charset="0"/>
                <a:sym typeface="Wingdings"/>
              </a:rPr>
              <a:t>culture</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with parents, possessions relating to personal </a:t>
            </a:r>
            <a:r>
              <a:rPr lang="en-US" sz="2000" dirty="0" smtClean="0">
                <a:solidFill>
                  <a:schemeClr val="tx1">
                    <a:lumMod val="75000"/>
                    <a:lumOff val="25000"/>
                  </a:schemeClr>
                </a:solidFill>
                <a:latin typeface="Georgia" pitchFamily="18" charset="0"/>
                <a:cs typeface="Segoe UI" pitchFamily="34" charset="0"/>
                <a:sym typeface="Wingdings"/>
              </a:rPr>
              <a:t>achievement</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
            </a:r>
            <a:br>
              <a:rPr lang="en-US" sz="2000" dirty="0" smtClean="0">
                <a:solidFill>
                  <a:schemeClr val="tx1">
                    <a:lumMod val="75000"/>
                    <a:lumOff val="25000"/>
                  </a:schemeClr>
                </a:solidFill>
                <a:latin typeface="Georgia" pitchFamily="18" charset="0"/>
                <a:cs typeface="Segoe UI" pitchFamily="34" charset="0"/>
                <a:sym typeface="Wingdings"/>
              </a:rPr>
            </a:b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 </a:t>
            </a: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100_2369.JPG"/>
          <p:cNvPicPr>
            <a:picLocks noChangeAspect="1"/>
          </p:cNvPicPr>
          <p:nvPr/>
        </p:nvPicPr>
        <p:blipFill>
          <a:blip r:embed="rId3">
            <a:lum bright="6000" contrast="15000"/>
          </a:blip>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2336.JPG"/>
          <p:cNvPicPr>
            <a:picLocks noChangeAspect="1"/>
          </p:cNvPicPr>
          <p:nvPr/>
        </p:nvPicPr>
        <p:blipFill>
          <a:blip r:embed="rId3">
            <a:lum contrast="52000"/>
          </a:blip>
          <a:srcRect l="17832" r="18333" b="15556"/>
          <a:stretch>
            <a:fillRect/>
          </a:stretch>
        </p:blipFill>
        <p:spPr>
          <a:xfrm>
            <a:off x="0" y="-4346"/>
            <a:ext cx="9144000" cy="907214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2336.JPG"/>
          <p:cNvPicPr>
            <a:picLocks noChangeAspect="1"/>
          </p:cNvPicPr>
          <p:nvPr/>
        </p:nvPicPr>
        <p:blipFill>
          <a:blip r:embed="rId3">
            <a:lum contrast="52000"/>
            <a:alphaModFix amt="54000"/>
          </a:blip>
          <a:srcRect l="17832" r="18333" b="15556"/>
          <a:stretch>
            <a:fillRect/>
          </a:stretch>
        </p:blipFill>
        <p:spPr>
          <a:xfrm>
            <a:off x="0" y="-4346"/>
            <a:ext cx="9144000" cy="9072146"/>
          </a:xfrm>
          <a:prstGeom prst="rect">
            <a:avLst/>
          </a:prstGeom>
        </p:spPr>
      </p:pic>
      <p:sp>
        <p:nvSpPr>
          <p:cNvPr id="5" name="Title 1"/>
          <p:cNvSpPr txBox="1">
            <a:spLocks/>
          </p:cNvSpPr>
          <p:nvPr/>
        </p:nvSpPr>
        <p:spPr>
          <a:xfrm>
            <a:off x="0" y="609600"/>
            <a:ext cx="85344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privacy settings changed to make only certain types of</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1066800"/>
            <a:ext cx="6019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possessions viewable to certain audiences</a:t>
            </a:r>
            <a:endParaRPr lang="en-US" sz="2500" dirty="0" smtClean="0">
              <a:solidFill>
                <a:schemeClr val="bg1">
                  <a:lumMod val="85000"/>
                </a:schemeClr>
              </a:solidFill>
              <a:latin typeface="Georgia" pitchFamily="18" charset="0"/>
              <a:ea typeface="+mj-ea"/>
              <a:cs typeface="+mj-cs"/>
            </a:endParaRPr>
          </a:p>
        </p:txBody>
      </p:sp>
      <p:sp>
        <p:nvSpPr>
          <p:cNvPr id="7" name="Title 1"/>
          <p:cNvSpPr txBox="1">
            <a:spLocks/>
          </p:cNvSpPr>
          <p:nvPr/>
        </p:nvSpPr>
        <p:spPr>
          <a:xfrm>
            <a:off x="0" y="1828800"/>
            <a:ext cx="7467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presentation of possessions tailored to social groups</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00_2336.JPG"/>
          <p:cNvPicPr>
            <a:picLocks noChangeAspect="1"/>
          </p:cNvPicPr>
          <p:nvPr/>
        </p:nvPicPr>
        <p:blipFill>
          <a:blip r:embed="rId3">
            <a:lum contrast="52000"/>
            <a:alphaModFix amt="54000"/>
          </a:blip>
          <a:srcRect l="17832" r="18333" b="15556"/>
          <a:stretch>
            <a:fillRect/>
          </a:stretch>
        </p:blipFill>
        <p:spPr>
          <a:xfrm>
            <a:off x="0" y="-4346"/>
            <a:ext cx="9144000" cy="9072146"/>
          </a:xfrm>
          <a:prstGeom prst="rect">
            <a:avLst/>
          </a:prstGeom>
        </p:spPr>
      </p:pic>
      <p:sp>
        <p:nvSpPr>
          <p:cNvPr id="5" name="Title 1"/>
          <p:cNvSpPr txBox="1">
            <a:spLocks/>
          </p:cNvSpPr>
          <p:nvPr/>
        </p:nvSpPr>
        <p:spPr>
          <a:xfrm>
            <a:off x="0" y="609600"/>
            <a:ext cx="7924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problems emerged when possessions were projected to </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1066800"/>
            <a:ext cx="7620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social groups beyond the ones they were intended for</a:t>
            </a:r>
            <a:endParaRPr lang="en-US" sz="2500" dirty="0" smtClean="0">
              <a:solidFill>
                <a:schemeClr val="bg1">
                  <a:lumMod val="85000"/>
                </a:schemeClr>
              </a:solidFill>
              <a:latin typeface="Georgia" pitchFamily="18" charset="0"/>
              <a:ea typeface="+mj-ea"/>
              <a:cs typeface="+mj-cs"/>
            </a:endParaRPr>
          </a:p>
        </p:txBody>
      </p:sp>
      <p:sp>
        <p:nvSpPr>
          <p:cNvPr id="9" name="Title 1"/>
          <p:cNvSpPr txBox="1">
            <a:spLocks/>
          </p:cNvSpPr>
          <p:nvPr/>
        </p:nvSpPr>
        <p:spPr>
          <a:xfrm>
            <a:off x="0" y="1828800"/>
            <a:ext cx="8686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resulted in users </a:t>
            </a:r>
            <a:r>
              <a:rPr lang="en-US" sz="2500" dirty="0" smtClean="0">
                <a:solidFill>
                  <a:srgbClr val="FFFF99"/>
                </a:solidFill>
                <a:latin typeface="Georgia" pitchFamily="18" charset="0"/>
              </a:rPr>
              <a:t>disassociating </a:t>
            </a:r>
            <a:r>
              <a:rPr lang="en-US" sz="2500" dirty="0" smtClean="0">
                <a:solidFill>
                  <a:schemeClr val="bg1">
                    <a:lumMod val="85000"/>
                  </a:schemeClr>
                </a:solidFill>
                <a:latin typeface="Georgia" pitchFamily="18" charset="0"/>
              </a:rPr>
              <a:t>themselves from possessions</a:t>
            </a:r>
            <a:endParaRPr lang="en-US" sz="2500" dirty="0" smtClean="0">
              <a:solidFill>
                <a:schemeClr val="bg1">
                  <a:lumMod val="85000"/>
                </a:schemeClr>
              </a:solidFill>
              <a:latin typeface="Georgia" pitchFamily="18" charset="0"/>
              <a:ea typeface="+mj-ea"/>
              <a:cs typeface="+mj-cs"/>
            </a:endParaRPr>
          </a:p>
        </p:txBody>
      </p:sp>
      <p:sp>
        <p:nvSpPr>
          <p:cNvPr id="10" name="Title 1"/>
          <p:cNvSpPr txBox="1">
            <a:spLocks/>
          </p:cNvSpPr>
          <p:nvPr/>
        </p:nvSpPr>
        <p:spPr>
          <a:xfrm>
            <a:off x="0" y="2286000"/>
            <a:ext cx="4800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or permanently </a:t>
            </a:r>
            <a:r>
              <a:rPr lang="en-US" sz="2500" dirty="0" smtClean="0">
                <a:solidFill>
                  <a:srgbClr val="FFFF99"/>
                </a:solidFill>
                <a:latin typeface="Georgia" pitchFamily="18" charset="0"/>
              </a:rPr>
              <a:t>destroying </a:t>
            </a:r>
            <a:r>
              <a:rPr lang="en-US" sz="2500" dirty="0" smtClean="0">
                <a:solidFill>
                  <a:schemeClr val="bg1">
                    <a:lumMod val="85000"/>
                  </a:schemeClr>
                </a:solidFill>
                <a:latin typeface="Georgia" pitchFamily="18" charset="0"/>
              </a:rPr>
              <a:t>them</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76400"/>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management of virtual possessions in online places</a:t>
            </a:r>
            <a:r>
              <a:rPr lang="en-US" sz="2000" dirty="0" smtClean="0">
                <a:solidFill>
                  <a:schemeClr val="tx1">
                    <a:lumMod val="75000"/>
                    <a:lumOff val="25000"/>
                  </a:schemeClr>
                </a:solidFill>
                <a:latin typeface="Georgia" pitchFamily="18" charset="0"/>
                <a:cs typeface="Segoe UI" pitchFamily="34" charset="0"/>
                <a:sym typeface="Wingdings"/>
              </a:rPr>
              <a:t> offered opportunities </a:t>
            </a:r>
            <a:r>
              <a:rPr lang="en-US" sz="2000" dirty="0" smtClean="0">
                <a:solidFill>
                  <a:schemeClr val="tx1">
                    <a:lumMod val="75000"/>
                    <a:lumOff val="25000"/>
                  </a:schemeClr>
                </a:solidFill>
                <a:latin typeface="Georgia" pitchFamily="18" charset="0"/>
                <a:cs typeface="Segoe UI" pitchFamily="34" charset="0"/>
                <a:sym typeface="Wingdings"/>
              </a:rPr>
              <a:t>to support creative experimentation with</a:t>
            </a:r>
            <a:r>
              <a:rPr lang="en-US" sz="2000" dirty="0" smtClean="0">
                <a:solidFill>
                  <a:schemeClr val="tx1">
                    <a:lumMod val="75000"/>
                    <a:lumOff val="25000"/>
                  </a:schemeClr>
                </a:solidFill>
                <a:latin typeface="Georgia" pitchFamily="18" charset="0"/>
                <a:cs typeface="Segoe UI" pitchFamily="34" charset="0"/>
                <a:sym typeface="Wingdings"/>
              </a:rPr>
              <a:t> self</a:t>
            </a: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access privileges</a:t>
            </a:r>
            <a:r>
              <a:rPr lang="en-US" sz="2000" dirty="0" smtClean="0">
                <a:solidFill>
                  <a:schemeClr val="tx1">
                    <a:lumMod val="75000"/>
                    <a:lumOff val="25000"/>
                  </a:schemeClr>
                </a:solidFill>
                <a:latin typeface="Georgia" pitchFamily="18" charset="0"/>
                <a:cs typeface="Segoe UI" pitchFamily="34" charset="0"/>
                <a:sym typeface="Wingdings"/>
              </a:rPr>
              <a:t> enable virtual possessions to </a:t>
            </a:r>
            <a:r>
              <a:rPr lang="en-US" sz="2000" dirty="0" smtClean="0">
                <a:solidFill>
                  <a:schemeClr val="tx1">
                    <a:lumMod val="75000"/>
                    <a:lumOff val="25000"/>
                  </a:schemeClr>
                </a:solidFill>
                <a:latin typeface="Georgia" pitchFamily="18" charset="0"/>
                <a:cs typeface="Segoe UI" pitchFamily="34" charset="0"/>
                <a:sym typeface="Wingdings"/>
              </a:rPr>
              <a:t>be drawn in relation and presented to particular audiences</a:t>
            </a: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enable </a:t>
            </a:r>
            <a:r>
              <a:rPr lang="en-US" sz="2000" dirty="0" smtClean="0">
                <a:solidFill>
                  <a:schemeClr val="tx1">
                    <a:lumMod val="75000"/>
                    <a:lumOff val="25000"/>
                  </a:schemeClr>
                </a:solidFill>
                <a:latin typeface="Georgia" pitchFamily="18" charset="0"/>
                <a:cs typeface="Segoe UI" pitchFamily="34" charset="0"/>
                <a:sym typeface="Wingdings"/>
              </a:rPr>
              <a:t>end users to create multiple displays</a:t>
            </a:r>
            <a:r>
              <a:rPr lang="en-US" sz="2000" dirty="0" smtClean="0">
                <a:solidFill>
                  <a:schemeClr val="tx1">
                    <a:lumMod val="75000"/>
                    <a:lumOff val="25000"/>
                  </a:schemeClr>
                </a:solidFill>
                <a:latin typeface="Georgia" pitchFamily="18" charset="0"/>
                <a:cs typeface="Segoe UI" pitchFamily="34" charset="0"/>
                <a:sym typeface="Wingdings"/>
              </a:rPr>
              <a:t> self to be presented </a:t>
            </a:r>
            <a:r>
              <a:rPr lang="en-US" sz="2000" dirty="0" smtClean="0">
                <a:solidFill>
                  <a:schemeClr val="tx1">
                    <a:lumMod val="75000"/>
                    <a:lumOff val="25000"/>
                  </a:schemeClr>
                </a:solidFill>
                <a:latin typeface="Georgia" pitchFamily="18" charset="0"/>
                <a:cs typeface="Segoe UI" pitchFamily="34" charset="0"/>
                <a:sym typeface="Wingdings"/>
              </a:rPr>
              <a:t>to different audiences</a:t>
            </a: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lead </a:t>
            </a:r>
            <a:r>
              <a:rPr lang="en-US" sz="2000" dirty="0" smtClean="0">
                <a:solidFill>
                  <a:schemeClr val="tx1">
                    <a:lumMod val="75000"/>
                    <a:lumOff val="25000"/>
                  </a:schemeClr>
                </a:solidFill>
                <a:latin typeface="Georgia" pitchFamily="18" charset="0"/>
                <a:cs typeface="Segoe UI" pitchFamily="34" charset="0"/>
                <a:sym typeface="Wingdings"/>
              </a:rPr>
              <a:t>to assemblies of virtual possessions that project more socially appropriate aspects of self to particular audiences</a:t>
            </a: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5" name="Title 1"/>
          <p:cNvSpPr txBox="1">
            <a:spLocks/>
          </p:cNvSpPr>
          <p:nvPr/>
        </p:nvSpPr>
        <p:spPr>
          <a:xfrm>
            <a:off x="0" y="990600"/>
            <a:ext cx="31242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design opportunities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64770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dynamic presentations of self</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key factor differentiating virtual</a:t>
            </a:r>
            <a:r>
              <a:rPr lang="en-US" sz="2000" dirty="0" smtClean="0">
                <a:solidFill>
                  <a:schemeClr val="tx1">
                    <a:lumMod val="75000"/>
                    <a:lumOff val="25000"/>
                  </a:schemeClr>
                </a:solidFill>
                <a:latin typeface="Georgia" pitchFamily="18" charset="0"/>
                <a:cs typeface="Segoe UI" pitchFamily="34" charset="0"/>
                <a:sym typeface="Wingdings"/>
              </a:rPr>
              <a:t> from </a:t>
            </a:r>
            <a:r>
              <a:rPr lang="en-US" sz="2000" dirty="0" smtClean="0">
                <a:solidFill>
                  <a:schemeClr val="tx1">
                    <a:lumMod val="75000"/>
                    <a:lumOff val="25000"/>
                  </a:schemeClr>
                </a:solidFill>
                <a:latin typeface="Georgia" pitchFamily="18" charset="0"/>
                <a:cs typeface="Segoe UI" pitchFamily="34" charset="0"/>
                <a:sym typeface="Wingdings"/>
              </a:rPr>
              <a:t>material</a:t>
            </a:r>
            <a:r>
              <a:rPr lang="en-US" sz="2000" dirty="0" smtClean="0">
                <a:solidFill>
                  <a:schemeClr val="tx1">
                    <a:lumMod val="75000"/>
                    <a:lumOff val="25000"/>
                  </a:schemeClr>
                </a:solidFill>
                <a:latin typeface="Georgia" pitchFamily="18" charset="0"/>
                <a:cs typeface="Segoe UI" pitchFamily="34" charset="0"/>
                <a:sym typeface="Wingdings"/>
              </a:rPr>
              <a:t> is </a:t>
            </a:r>
            <a:r>
              <a:rPr lang="en-US" sz="2000" dirty="0" smtClean="0">
                <a:solidFill>
                  <a:schemeClr val="tx1">
                    <a:lumMod val="75000"/>
                    <a:lumOff val="25000"/>
                  </a:schemeClr>
                </a:solidFill>
                <a:latin typeface="Georgia" pitchFamily="18" charset="0"/>
                <a:cs typeface="Segoe UI" pitchFamily="34" charset="0"/>
                <a:sym typeface="Wingdings"/>
              </a:rPr>
              <a:t>a lack of enduring physical presence</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7" name="Rectangle 6"/>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lvl="0">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key factor differentiating virtual possessions from material ones is a lack of enduring physical presence</a:t>
            </a: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pic>
        <p:nvPicPr>
          <p:cNvPr id="7" name="Picture 6" descr="DSC_0263.JPG"/>
          <p:cNvPicPr>
            <a:picLocks noChangeAspect="1"/>
          </p:cNvPicPr>
          <p:nvPr/>
        </p:nvPicPr>
        <p:blipFill>
          <a:blip r:embed="rId3"/>
          <a:stretch>
            <a:fillRect/>
          </a:stretch>
        </p:blipFill>
        <p:spPr>
          <a:xfrm>
            <a:off x="-76200" y="-228600"/>
            <a:ext cx="10772252" cy="7162800"/>
          </a:xfrm>
          <a:prstGeom prst="rect">
            <a:avLst/>
          </a:prstGeom>
        </p:spPr>
      </p:pic>
      <p:sp>
        <p:nvSpPr>
          <p:cNvPr id="8" name="Title 1"/>
          <p:cNvSpPr txBox="1">
            <a:spLocks/>
          </p:cNvSpPr>
          <p:nvPr/>
        </p:nvSpPr>
        <p:spPr>
          <a:xfrm>
            <a:off x="0" y="609600"/>
            <a:ext cx="8763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to compensate participants kept their computers and phones</a:t>
            </a:r>
            <a:endParaRPr lang="en-US" sz="2500" dirty="0" smtClean="0">
              <a:solidFill>
                <a:schemeClr val="bg1">
                  <a:lumMod val="85000"/>
                </a:schemeClr>
              </a:solidFill>
              <a:latin typeface="Georgia" pitchFamily="18" charset="0"/>
              <a:ea typeface="+mj-ea"/>
              <a:cs typeface="+mj-cs"/>
            </a:endParaRPr>
          </a:p>
        </p:txBody>
      </p:sp>
      <p:sp>
        <p:nvSpPr>
          <p:cNvPr id="9" name="Title 1"/>
          <p:cNvSpPr txBox="1">
            <a:spLocks/>
          </p:cNvSpPr>
          <p:nvPr/>
        </p:nvSpPr>
        <p:spPr>
          <a:xfrm>
            <a:off x="0" y="1066800"/>
            <a:ext cx="8229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always on, logged into and updating social media streams</a:t>
            </a:r>
            <a:endParaRPr lang="en-US" sz="2500" dirty="0" smtClean="0">
              <a:solidFill>
                <a:schemeClr val="bg1">
                  <a:lumMod val="85000"/>
                </a:schemeClr>
              </a:solidFill>
              <a:latin typeface="Georgia" pitchFamily="18" charset="0"/>
              <a:ea typeface="+mj-ea"/>
              <a:cs typeface="+mj-cs"/>
            </a:endParaRPr>
          </a:p>
        </p:txBody>
      </p:sp>
      <p:sp>
        <p:nvSpPr>
          <p:cNvPr id="11" name="Title 1"/>
          <p:cNvSpPr txBox="1">
            <a:spLocks/>
          </p:cNvSpPr>
          <p:nvPr/>
        </p:nvSpPr>
        <p:spPr>
          <a:xfrm>
            <a:off x="0" y="1981200"/>
            <a:ext cx="9144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embedded a persistent presence among other bedroom artifacts</a:t>
            </a:r>
            <a:endParaRPr lang="en-US" sz="2500" dirty="0" smtClean="0">
              <a:solidFill>
                <a:schemeClr val="bg1">
                  <a:lumMod val="85000"/>
                </a:schemeClr>
              </a:solidFill>
              <a:latin typeface="Georgia" pitchFamily="18" charset="0"/>
              <a:ea typeface="+mj-ea"/>
              <a:cs typeface="+mj-cs"/>
            </a:endParaRPr>
          </a:p>
        </p:txBody>
      </p:sp>
      <p:sp>
        <p:nvSpPr>
          <p:cNvPr id="13" name="Title 1"/>
          <p:cNvSpPr txBox="1">
            <a:spLocks/>
          </p:cNvSpPr>
          <p:nvPr/>
        </p:nvSpPr>
        <p:spPr>
          <a:xfrm>
            <a:off x="0" y="2819400"/>
            <a:ext cx="86106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battery life, screen size, shared use complicated these efforts</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100_2371.JPG"/>
          <p:cNvPicPr>
            <a:picLocks noChangeAspect="1"/>
          </p:cNvPicPr>
          <p:nvPr/>
        </p:nvPicPr>
        <p:blipFill>
          <a:blip r:embed="rId3">
            <a:lum contrast="15000"/>
          </a:blip>
          <a:srcRect t="13333" r="53333" b="8889"/>
          <a:stretch>
            <a:fillRect/>
          </a:stretch>
        </p:blipFill>
        <p:spPr>
          <a:xfrm>
            <a:off x="-914400" y="0"/>
            <a:ext cx="5486400" cy="6858000"/>
          </a:xfrm>
          <a:prstGeom prst="rect">
            <a:avLst/>
          </a:prstGeom>
        </p:spPr>
      </p:pic>
      <p:pic>
        <p:nvPicPr>
          <p:cNvPr id="14" name="Picture 13" descr="100_2360.JPG"/>
          <p:cNvPicPr>
            <a:picLocks noChangeAspect="1"/>
          </p:cNvPicPr>
          <p:nvPr/>
        </p:nvPicPr>
        <p:blipFill>
          <a:blip r:embed="rId4">
            <a:lum/>
          </a:blip>
          <a:srcRect l="25833" r="18333"/>
          <a:stretch>
            <a:fillRect/>
          </a:stretch>
        </p:blipFill>
        <p:spPr>
          <a:xfrm>
            <a:off x="4572000" y="0"/>
            <a:ext cx="5105400" cy="6858000"/>
          </a:xfrm>
          <a:prstGeom prst="rect">
            <a:avLst/>
          </a:prstGeom>
        </p:spPr>
      </p:pic>
      <p:sp>
        <p:nvSpPr>
          <p:cNvPr id="15" name="Title 1"/>
          <p:cNvSpPr txBox="1">
            <a:spLocks/>
          </p:cNvSpPr>
          <p:nvPr/>
        </p:nvSpPr>
        <p:spPr>
          <a:xfrm>
            <a:off x="0" y="609600"/>
            <a:ext cx="8763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printing and displaying photos from </a:t>
            </a:r>
            <a:r>
              <a:rPr lang="en-US" sz="2500" dirty="0" err="1" smtClean="0">
                <a:solidFill>
                  <a:schemeClr val="bg1">
                    <a:lumMod val="85000"/>
                  </a:schemeClr>
                </a:solidFill>
                <a:latin typeface="Georgia" pitchFamily="18" charset="0"/>
              </a:rPr>
              <a:t>Facebook</a:t>
            </a:r>
            <a:r>
              <a:rPr lang="en-US" sz="2500" dirty="0" smtClean="0">
                <a:solidFill>
                  <a:schemeClr val="bg1">
                    <a:lumMod val="85000"/>
                  </a:schemeClr>
                </a:solidFill>
                <a:latin typeface="Georgia" pitchFamily="18" charset="0"/>
              </a:rPr>
              <a:t> was common</a:t>
            </a:r>
            <a:endParaRPr lang="en-US" sz="2500" dirty="0" smtClean="0">
              <a:solidFill>
                <a:schemeClr val="bg1">
                  <a:lumMod val="85000"/>
                </a:schemeClr>
              </a:solidFill>
              <a:latin typeface="Georgia" pitchFamily="18" charset="0"/>
              <a:ea typeface="+mj-ea"/>
              <a:cs typeface="+mj-cs"/>
            </a:endParaRPr>
          </a:p>
        </p:txBody>
      </p:sp>
      <p:sp>
        <p:nvSpPr>
          <p:cNvPr id="17" name="Title 1"/>
          <p:cNvSpPr txBox="1">
            <a:spLocks/>
          </p:cNvSpPr>
          <p:nvPr/>
        </p:nvSpPr>
        <p:spPr>
          <a:xfrm>
            <a:off x="0" y="1066800"/>
            <a:ext cx="6400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strategy to make virtual possessions present </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71628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SC_0232.JPG"/>
          <p:cNvPicPr>
            <a:picLocks noChangeAspect="1"/>
          </p:cNvPicPr>
          <p:nvPr/>
        </p:nvPicPr>
        <p:blipFill>
          <a:blip r:embed="rId3"/>
          <a:stretch>
            <a:fillRect/>
          </a:stretch>
        </p:blipFill>
        <p:spPr>
          <a:xfrm>
            <a:off x="0" y="381000"/>
            <a:ext cx="9144000" cy="608012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100_2371.JPG"/>
          <p:cNvPicPr>
            <a:picLocks noChangeAspect="1"/>
          </p:cNvPicPr>
          <p:nvPr/>
        </p:nvPicPr>
        <p:blipFill>
          <a:blip r:embed="rId3">
            <a:lum contrast="15000"/>
          </a:blip>
          <a:srcRect t="13333" r="53333" b="8889"/>
          <a:stretch>
            <a:fillRect/>
          </a:stretch>
        </p:blipFill>
        <p:spPr>
          <a:xfrm>
            <a:off x="-914400" y="0"/>
            <a:ext cx="5486400" cy="6858000"/>
          </a:xfrm>
          <a:prstGeom prst="rect">
            <a:avLst/>
          </a:prstGeom>
        </p:spPr>
      </p:pic>
      <p:pic>
        <p:nvPicPr>
          <p:cNvPr id="14" name="Picture 13" descr="100_2360.JPG"/>
          <p:cNvPicPr>
            <a:picLocks noChangeAspect="1"/>
          </p:cNvPicPr>
          <p:nvPr/>
        </p:nvPicPr>
        <p:blipFill>
          <a:blip r:embed="rId4">
            <a:lum/>
          </a:blip>
          <a:srcRect l="25833" r="18333"/>
          <a:stretch>
            <a:fillRect/>
          </a:stretch>
        </p:blipFill>
        <p:spPr>
          <a:xfrm>
            <a:off x="4572000" y="0"/>
            <a:ext cx="5105400" cy="6858000"/>
          </a:xfrm>
          <a:prstGeom prst="rect">
            <a:avLst/>
          </a:prstGeom>
        </p:spPr>
      </p:pic>
      <p:sp>
        <p:nvSpPr>
          <p:cNvPr id="15" name="Title 1"/>
          <p:cNvSpPr txBox="1">
            <a:spLocks/>
          </p:cNvSpPr>
          <p:nvPr/>
        </p:nvSpPr>
        <p:spPr>
          <a:xfrm>
            <a:off x="0" y="609600"/>
            <a:ext cx="8763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printing and displaying photos from </a:t>
            </a:r>
            <a:r>
              <a:rPr lang="en-US" sz="2500" dirty="0" err="1" smtClean="0">
                <a:solidFill>
                  <a:schemeClr val="bg1">
                    <a:lumMod val="85000"/>
                  </a:schemeClr>
                </a:solidFill>
                <a:latin typeface="Georgia" pitchFamily="18" charset="0"/>
              </a:rPr>
              <a:t>Facebook</a:t>
            </a:r>
            <a:r>
              <a:rPr lang="en-US" sz="2500" dirty="0" smtClean="0">
                <a:solidFill>
                  <a:schemeClr val="bg1">
                    <a:lumMod val="85000"/>
                  </a:schemeClr>
                </a:solidFill>
                <a:latin typeface="Georgia" pitchFamily="18" charset="0"/>
              </a:rPr>
              <a:t> was common</a:t>
            </a:r>
            <a:endParaRPr lang="en-US" sz="2500" dirty="0" smtClean="0">
              <a:solidFill>
                <a:schemeClr val="bg1">
                  <a:lumMod val="85000"/>
                </a:schemeClr>
              </a:solidFill>
              <a:latin typeface="Georgia" pitchFamily="18" charset="0"/>
              <a:ea typeface="+mj-ea"/>
              <a:cs typeface="+mj-cs"/>
            </a:endParaRPr>
          </a:p>
        </p:txBody>
      </p:sp>
      <p:sp>
        <p:nvSpPr>
          <p:cNvPr id="17" name="Title 1"/>
          <p:cNvSpPr txBox="1">
            <a:spLocks/>
          </p:cNvSpPr>
          <p:nvPr/>
        </p:nvSpPr>
        <p:spPr>
          <a:xfrm>
            <a:off x="0" y="1066800"/>
            <a:ext cx="64008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strategy to make virtual possessions present </a:t>
            </a:r>
            <a:endParaRPr lang="en-US" sz="2500" dirty="0" smtClean="0">
              <a:solidFill>
                <a:schemeClr val="bg1">
                  <a:lumMod val="85000"/>
                </a:schemeClr>
              </a:solidFill>
              <a:latin typeface="Georgia" pitchFamily="18" charset="0"/>
              <a:ea typeface="+mj-ea"/>
              <a:cs typeface="+mj-cs"/>
            </a:endParaRPr>
          </a:p>
        </p:txBody>
      </p:sp>
      <p:sp>
        <p:nvSpPr>
          <p:cNvPr id="18" name="Title 1"/>
          <p:cNvSpPr txBox="1">
            <a:spLocks/>
          </p:cNvSpPr>
          <p:nvPr/>
        </p:nvSpPr>
        <p:spPr>
          <a:xfrm>
            <a:off x="0" y="1905000"/>
            <a:ext cx="8763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rgbClr val="FFFF99"/>
                </a:solidFill>
                <a:latin typeface="Georgia" pitchFamily="18" charset="0"/>
              </a:rPr>
              <a:t>virtual-made-material</a:t>
            </a:r>
            <a:r>
              <a:rPr lang="en-US" sz="2500" dirty="0" smtClean="0">
                <a:solidFill>
                  <a:schemeClr val="bg1">
                    <a:lumMod val="85000"/>
                  </a:schemeClr>
                </a:solidFill>
                <a:latin typeface="Georgia" pitchFamily="18" charset="0"/>
              </a:rPr>
              <a:t> possessions focal points for reminisce</a:t>
            </a:r>
            <a:endParaRPr lang="en-US" sz="2500" dirty="0" smtClean="0">
              <a:solidFill>
                <a:schemeClr val="bg1">
                  <a:lumMod val="85000"/>
                </a:schemeClr>
              </a:solidFill>
              <a:latin typeface="Georgia" pitchFamily="18" charset="0"/>
              <a:ea typeface="+mj-ea"/>
              <a:cs typeface="+mj-cs"/>
            </a:endParaRPr>
          </a:p>
        </p:txBody>
      </p:sp>
      <p:sp>
        <p:nvSpPr>
          <p:cNvPr id="19" name="Title 1"/>
          <p:cNvSpPr txBox="1">
            <a:spLocks/>
          </p:cNvSpPr>
          <p:nvPr/>
        </p:nvSpPr>
        <p:spPr>
          <a:xfrm>
            <a:off x="0" y="2362200"/>
            <a:ext cx="35814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over shared experiences </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100_2350.JPG"/>
          <p:cNvPicPr>
            <a:picLocks noChangeAspect="1"/>
          </p:cNvPicPr>
          <p:nvPr/>
        </p:nvPicPr>
        <p:blipFill>
          <a:blip r:embed="rId3">
            <a:lum bright="23000" contrast="50000"/>
          </a:blip>
          <a:srcRect l="49244" t="12222" r="7549" b="15020"/>
          <a:stretch>
            <a:fillRect/>
          </a:stretch>
        </p:blipFill>
        <p:spPr>
          <a:xfrm>
            <a:off x="4648200" y="0"/>
            <a:ext cx="5430078" cy="6858000"/>
          </a:xfrm>
          <a:prstGeom prst="rect">
            <a:avLst/>
          </a:prstGeom>
        </p:spPr>
      </p:pic>
      <p:pic>
        <p:nvPicPr>
          <p:cNvPr id="9" name="Picture 8" descr="DSCN1781.JPG"/>
          <p:cNvPicPr>
            <a:picLocks noChangeAspect="1"/>
          </p:cNvPicPr>
          <p:nvPr/>
        </p:nvPicPr>
        <p:blipFill>
          <a:blip r:embed="rId4"/>
          <a:srcRect l="27010" r="22889"/>
          <a:stretch>
            <a:fillRect/>
          </a:stretch>
        </p:blipFill>
        <p:spPr>
          <a:xfrm>
            <a:off x="-76200" y="0"/>
            <a:ext cx="4581309"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100_2350.JPG"/>
          <p:cNvPicPr>
            <a:picLocks noChangeAspect="1"/>
          </p:cNvPicPr>
          <p:nvPr/>
        </p:nvPicPr>
        <p:blipFill>
          <a:blip r:embed="rId3">
            <a:lum bright="23000" contrast="50000"/>
          </a:blip>
          <a:srcRect l="49244" t="12222" r="7549" b="15020"/>
          <a:stretch>
            <a:fillRect/>
          </a:stretch>
        </p:blipFill>
        <p:spPr>
          <a:xfrm>
            <a:off x="4648200" y="0"/>
            <a:ext cx="5430078" cy="6858000"/>
          </a:xfrm>
          <a:prstGeom prst="rect">
            <a:avLst/>
          </a:prstGeom>
        </p:spPr>
      </p:pic>
      <p:pic>
        <p:nvPicPr>
          <p:cNvPr id="9" name="Picture 8" descr="DSCN1781.JPG"/>
          <p:cNvPicPr>
            <a:picLocks noChangeAspect="1"/>
          </p:cNvPicPr>
          <p:nvPr/>
        </p:nvPicPr>
        <p:blipFill>
          <a:blip r:embed="rId4"/>
          <a:srcRect l="27010" r="22889"/>
          <a:stretch>
            <a:fillRect/>
          </a:stretch>
        </p:blipFill>
        <p:spPr>
          <a:xfrm>
            <a:off x="-76200" y="0"/>
            <a:ext cx="4581309" cy="6858000"/>
          </a:xfrm>
          <a:prstGeom prst="rect">
            <a:avLst/>
          </a:prstGeom>
        </p:spPr>
      </p:pic>
      <p:sp>
        <p:nvSpPr>
          <p:cNvPr id="4" name="Title 1"/>
          <p:cNvSpPr txBox="1">
            <a:spLocks/>
          </p:cNvSpPr>
          <p:nvPr/>
        </p:nvSpPr>
        <p:spPr>
          <a:xfrm>
            <a:off x="0" y="609600"/>
            <a:ext cx="8763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these </a:t>
            </a:r>
            <a:r>
              <a:rPr lang="en-US" sz="2500" dirty="0" smtClean="0">
                <a:solidFill>
                  <a:srgbClr val="FFFF99"/>
                </a:solidFill>
                <a:latin typeface="Georgia" pitchFamily="18" charset="0"/>
              </a:rPr>
              <a:t>material-made-virtual</a:t>
            </a:r>
            <a:r>
              <a:rPr lang="en-US" sz="2500" dirty="0" smtClean="0">
                <a:solidFill>
                  <a:schemeClr val="bg1">
                    <a:lumMod val="85000"/>
                  </a:schemeClr>
                </a:solidFill>
                <a:latin typeface="Georgia" pitchFamily="18" charset="0"/>
              </a:rPr>
              <a:t> possessions were projected from</a:t>
            </a:r>
            <a:endParaRPr lang="en-US" sz="2500" dirty="0" smtClean="0">
              <a:solidFill>
                <a:schemeClr val="bg1">
                  <a:lumMod val="85000"/>
                </a:schemeClr>
              </a:solidFill>
              <a:latin typeface="Georgia" pitchFamily="18" charset="0"/>
              <a:ea typeface="+mj-ea"/>
              <a:cs typeface="+mj-cs"/>
            </a:endParaRPr>
          </a:p>
        </p:txBody>
      </p:sp>
      <p:sp>
        <p:nvSpPr>
          <p:cNvPr id="5" name="Title 1"/>
          <p:cNvSpPr txBox="1">
            <a:spLocks/>
          </p:cNvSpPr>
          <p:nvPr/>
        </p:nvSpPr>
        <p:spPr>
          <a:xfrm>
            <a:off x="0" y="1066800"/>
            <a:ext cx="54102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bedroom to broader social audiences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1905000"/>
            <a:ext cx="84582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inscribed meaningful and unique social record of metadata</a:t>
            </a:r>
            <a:endParaRPr lang="en-US" sz="2500" dirty="0" smtClean="0">
              <a:solidFill>
                <a:schemeClr val="bg1">
                  <a:lumMod val="85000"/>
                </a:schemeClr>
              </a:solidFill>
              <a:latin typeface="Georgia" pitchFamily="18" charset="0"/>
              <a:ea typeface="+mj-ea"/>
              <a:cs typeface="+mj-cs"/>
            </a:endParaRPr>
          </a:p>
        </p:txBody>
      </p:sp>
      <p:sp>
        <p:nvSpPr>
          <p:cNvPr id="7" name="Title 1"/>
          <p:cNvSpPr txBox="1">
            <a:spLocks/>
          </p:cNvSpPr>
          <p:nvPr/>
        </p:nvSpPr>
        <p:spPr>
          <a:xfrm>
            <a:off x="0" y="2362200"/>
            <a:ext cx="4572000" cy="4572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into collections in online places</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materialization </a:t>
            </a:r>
            <a:r>
              <a:rPr lang="en-US" sz="2000" dirty="0" smtClean="0">
                <a:solidFill>
                  <a:schemeClr val="tx1">
                    <a:lumMod val="75000"/>
                    <a:lumOff val="25000"/>
                  </a:schemeClr>
                </a:solidFill>
                <a:latin typeface="Georgia" pitchFamily="18" charset="0"/>
                <a:cs typeface="Segoe UI" pitchFamily="34" charset="0"/>
                <a:sym typeface="Wingdings"/>
              </a:rPr>
              <a:t>and presence of chat logs, status updates and photos opened space for</a:t>
            </a:r>
            <a:r>
              <a:rPr lang="en-US" sz="2000" dirty="0" smtClean="0">
                <a:solidFill>
                  <a:schemeClr val="tx1">
                    <a:lumMod val="75000"/>
                    <a:lumOff val="25000"/>
                  </a:schemeClr>
                </a:solidFill>
                <a:latin typeface="Georgia" pitchFamily="18" charset="0"/>
                <a:cs typeface="Segoe UI" pitchFamily="34" charset="0"/>
                <a:sym typeface="Wingdings"/>
              </a:rPr>
              <a:t> reflection on life </a:t>
            </a:r>
            <a:r>
              <a:rPr lang="en-US" sz="2000" dirty="0" smtClean="0">
                <a:solidFill>
                  <a:schemeClr val="tx1">
                    <a:lumMod val="75000"/>
                    <a:lumOff val="25000"/>
                  </a:schemeClr>
                </a:solidFill>
                <a:latin typeface="Georgia" pitchFamily="18" charset="0"/>
                <a:cs typeface="Segoe UI" pitchFamily="34" charset="0"/>
                <a:sym typeface="Wingdings"/>
              </a:rPr>
              <a:t>experiences</a:t>
            </a: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projection </a:t>
            </a:r>
            <a:r>
              <a:rPr lang="en-US" sz="2000" dirty="0" smtClean="0">
                <a:solidFill>
                  <a:schemeClr val="tx1">
                    <a:lumMod val="75000"/>
                    <a:lumOff val="25000"/>
                  </a:schemeClr>
                </a:solidFill>
                <a:latin typeface="Georgia" pitchFamily="18" charset="0"/>
                <a:cs typeface="Segoe UI" pitchFamily="34" charset="0"/>
                <a:sym typeface="Wingdings"/>
              </a:rPr>
              <a:t>of material-made-virtual possessions into online places</a:t>
            </a:r>
            <a:r>
              <a:rPr lang="en-US" sz="2000" dirty="0" smtClean="0">
                <a:solidFill>
                  <a:schemeClr val="tx1">
                    <a:lumMod val="75000"/>
                    <a:lumOff val="25000"/>
                  </a:schemeClr>
                </a:solidFill>
                <a:latin typeface="Georgia" pitchFamily="18" charset="0"/>
                <a:cs typeface="Segoe UI" pitchFamily="34" charset="0"/>
                <a:sym typeface="Wingdings"/>
              </a:rPr>
              <a:t> opened space for new socially constructed value</a:t>
            </a: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5" name="Title 1"/>
          <p:cNvSpPr txBox="1">
            <a:spLocks/>
          </p:cNvSpPr>
          <p:nvPr/>
        </p:nvSpPr>
        <p:spPr>
          <a:xfrm>
            <a:off x="0" y="990600"/>
            <a:ext cx="1371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findings</a:t>
            </a:r>
            <a:endParaRPr lang="en-US" sz="2500" dirty="0" smtClean="0">
              <a:solidFill>
                <a:schemeClr val="bg1">
                  <a:lumMod val="85000"/>
                </a:schemeClr>
              </a:solidFill>
              <a:latin typeface="Georgia" pitchFamily="18" charset="0"/>
              <a:ea typeface="+mj-ea"/>
              <a:cs typeface="+mj-cs"/>
            </a:endParaRPr>
          </a:p>
        </p:txBody>
      </p:sp>
      <p:sp>
        <p:nvSpPr>
          <p:cNvPr id="7"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6" name="Rectangle 5"/>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652574"/>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amplifying material </a:t>
            </a:r>
            <a:r>
              <a:rPr lang="en-US" sz="2000" dirty="0" smtClean="0">
                <a:solidFill>
                  <a:schemeClr val="tx1">
                    <a:lumMod val="75000"/>
                    <a:lumOff val="25000"/>
                  </a:schemeClr>
                </a:solidFill>
                <a:latin typeface="Georgia" pitchFamily="18" charset="0"/>
                <a:cs typeface="Segoe UI" pitchFamily="34" charset="0"/>
                <a:sym typeface="Wingdings"/>
              </a:rPr>
              <a:t>presence of virtual possessions in way more rich, enduring and dynamic </a:t>
            </a: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collaboratively attribute metadata </a:t>
            </a:r>
            <a:r>
              <a:rPr lang="en-US" sz="2000" dirty="0" smtClean="0">
                <a:solidFill>
                  <a:schemeClr val="tx1">
                    <a:lumMod val="75000"/>
                    <a:lumOff val="25000"/>
                  </a:schemeClr>
                </a:solidFill>
                <a:latin typeface="Georgia" pitchFamily="18" charset="0"/>
                <a:cs typeface="Segoe UI" pitchFamily="34" charset="0"/>
                <a:sym typeface="Wingdings"/>
              </a:rPr>
              <a:t>to archives of virtual possessions as their meaning and value grows over time</a:t>
            </a: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5" name="Title 1"/>
          <p:cNvSpPr txBox="1">
            <a:spLocks/>
          </p:cNvSpPr>
          <p:nvPr/>
        </p:nvSpPr>
        <p:spPr>
          <a:xfrm>
            <a:off x="0" y="990600"/>
            <a:ext cx="31242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design opportunities</a:t>
            </a:r>
            <a:endParaRPr lang="en-US" sz="2500" dirty="0" smtClean="0">
              <a:solidFill>
                <a:schemeClr val="bg1">
                  <a:lumMod val="85000"/>
                </a:schemeClr>
              </a:solidFill>
              <a:latin typeface="Georgia" pitchFamily="18" charset="0"/>
              <a:ea typeface="+mj-ea"/>
              <a:cs typeface="+mj-cs"/>
            </a:endParaRPr>
          </a:p>
        </p:txBody>
      </p:sp>
      <p:sp>
        <p:nvSpPr>
          <p:cNvPr id="7" name="Title 1"/>
          <p:cNvSpPr txBox="1">
            <a:spLocks/>
          </p:cNvSpPr>
          <p:nvPr/>
        </p:nvSpPr>
        <p:spPr>
          <a:xfrm>
            <a:off x="0" y="304800"/>
            <a:ext cx="77724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leveraging virtual &amp; material places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6" name="Rectangle 5"/>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295400"/>
            <a:ext cx="7429520" cy="5357826"/>
          </a:xfrm>
          <a:prstGeom prst="rect">
            <a:avLst/>
          </a:prstGeom>
        </p:spPr>
        <p:txBody>
          <a:bodyPr vert="horz" lIns="91440" tIns="45720" rIns="91440" bIns="45720" rtlCol="0">
            <a:noAutofit/>
          </a:bodyPr>
          <a:lstStyle/>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7" name="Title 1"/>
          <p:cNvSpPr txBox="1">
            <a:spLocks/>
          </p:cNvSpPr>
          <p:nvPr/>
        </p:nvSpPr>
        <p:spPr>
          <a:xfrm>
            <a:off x="0" y="304800"/>
            <a:ext cx="27432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future work</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sp>
        <p:nvSpPr>
          <p:cNvPr id="6" name="Title 1"/>
          <p:cNvSpPr txBox="1">
            <a:spLocks/>
          </p:cNvSpPr>
          <p:nvPr/>
        </p:nvSpPr>
        <p:spPr>
          <a:xfrm>
            <a:off x="1295400" y="1676400"/>
            <a:ext cx="47244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expressive storage of virtual possessions</a:t>
            </a:r>
            <a:endParaRPr lang="en-US" sz="2000" dirty="0" smtClean="0">
              <a:solidFill>
                <a:schemeClr val="bg1">
                  <a:lumMod val="85000"/>
                </a:schemeClr>
              </a:solidFill>
              <a:latin typeface="Georgia" pitchFamily="18" charset="0"/>
              <a:ea typeface="+mj-ea"/>
              <a:cs typeface="+mj-cs"/>
            </a:endParaRPr>
          </a:p>
        </p:txBody>
      </p:sp>
      <p:sp>
        <p:nvSpPr>
          <p:cNvPr id="8" name="Title 1"/>
          <p:cNvSpPr txBox="1">
            <a:spLocks/>
          </p:cNvSpPr>
          <p:nvPr/>
        </p:nvSpPr>
        <p:spPr>
          <a:xfrm>
            <a:off x="1295400" y="2438400"/>
            <a:ext cx="35052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dynamic presentations of self</a:t>
            </a:r>
            <a:endParaRPr lang="en-US" sz="2000" dirty="0" smtClean="0">
              <a:solidFill>
                <a:schemeClr val="bg1">
                  <a:lumMod val="85000"/>
                </a:schemeClr>
              </a:solidFill>
              <a:latin typeface="Georgia" pitchFamily="18" charset="0"/>
              <a:ea typeface="+mj-ea"/>
              <a:cs typeface="+mj-cs"/>
            </a:endParaRPr>
          </a:p>
        </p:txBody>
      </p:sp>
      <p:sp>
        <p:nvSpPr>
          <p:cNvPr id="9" name="Title 1"/>
          <p:cNvSpPr txBox="1">
            <a:spLocks/>
          </p:cNvSpPr>
          <p:nvPr/>
        </p:nvSpPr>
        <p:spPr>
          <a:xfrm>
            <a:off x="1295400" y="3162300"/>
            <a:ext cx="5486400" cy="381000"/>
          </a:xfrm>
          <a:prstGeom prst="rect">
            <a:avLst/>
          </a:prstGeom>
          <a:solidFill>
            <a:schemeClr val="tx1"/>
          </a:solidFill>
        </p:spPr>
        <p:txBody>
          <a:bodyPr vert="horz" lIns="91440" tIns="45720" rIns="91440" bIns="45720" rtlCol="0" anchor="ctr">
            <a:noAutofit/>
          </a:bodyPr>
          <a:lstStyle/>
          <a:p>
            <a:pPr lvl="0">
              <a:spcBef>
                <a:spcPct val="0"/>
              </a:spcBef>
              <a:defRPr/>
            </a:pPr>
            <a:r>
              <a:rPr lang="en-US" sz="2000" dirty="0" smtClean="0">
                <a:solidFill>
                  <a:schemeClr val="bg1">
                    <a:lumMod val="85000"/>
                  </a:schemeClr>
                </a:solidFill>
                <a:latin typeface="Georgia" pitchFamily="18" charset="0"/>
              </a:rPr>
              <a:t>movement between virtual and material places</a:t>
            </a:r>
            <a:endParaRPr lang="en-US" sz="2000" dirty="0" smtClean="0">
              <a:solidFill>
                <a:schemeClr val="bg1">
                  <a:lumMod val="85000"/>
                </a:schemeClr>
              </a:solidFill>
              <a:latin typeface="Georgia" pitchFamily="18" charset="0"/>
              <a:ea typeface="+mj-ea"/>
              <a:cs typeface="+mj-cs"/>
            </a:endParaRPr>
          </a:p>
        </p:txBody>
      </p:sp>
      <p:sp>
        <p:nvSpPr>
          <p:cNvPr id="11" name="Rectangle 10"/>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5"/>
          <p:cNvSpPr txBox="1">
            <a:spLocks noChangeArrowheads="1"/>
          </p:cNvSpPr>
          <p:nvPr/>
        </p:nvSpPr>
        <p:spPr>
          <a:xfrm>
            <a:off x="1142976" y="1295400"/>
            <a:ext cx="7429520" cy="5357826"/>
          </a:xfrm>
          <a:prstGeom prst="rect">
            <a:avLst/>
          </a:prstGeom>
        </p:spPr>
        <p:txBody>
          <a:bodyPr vert="horz" lIns="91440" tIns="45720" rIns="91440" bIns="45720" rtlCol="0">
            <a:noAutofit/>
          </a:bodyPr>
          <a:lstStyle/>
          <a:p>
            <a:pPr>
              <a:spcBef>
                <a:spcPct val="20000"/>
              </a:spcBef>
              <a:defRPr/>
            </a:pPr>
            <a:r>
              <a:rPr lang="en-US" sz="2000" dirty="0" smtClean="0">
                <a:solidFill>
                  <a:schemeClr val="tx1">
                    <a:lumMod val="75000"/>
                    <a:lumOff val="25000"/>
                  </a:schemeClr>
                </a:solidFill>
                <a:latin typeface="Georgia" pitchFamily="18" charset="0"/>
                <a:cs typeface="Segoe UI" pitchFamily="34" charset="0"/>
                <a:sym typeface="Wingdings"/>
              </a:rPr>
              <a:t>this work is partly supported by</a:t>
            </a: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r>
              <a:rPr lang="en-US" sz="2000" dirty="0" err="1" smtClean="0">
                <a:solidFill>
                  <a:schemeClr val="tx1">
                    <a:lumMod val="75000"/>
                    <a:lumOff val="25000"/>
                  </a:schemeClr>
                </a:solidFill>
                <a:latin typeface="Georgia" pitchFamily="18" charset="0"/>
                <a:cs typeface="Segoe UI" pitchFamily="34" charset="0"/>
                <a:sym typeface="Wingdings"/>
              </a:rPr>
              <a:t>Hajin</a:t>
            </a:r>
            <a:r>
              <a:rPr lang="en-US" sz="2000" dirty="0" smtClean="0">
                <a:solidFill>
                  <a:schemeClr val="tx1">
                    <a:lumMod val="75000"/>
                    <a:lumOff val="25000"/>
                  </a:schemeClr>
                </a:solidFill>
                <a:latin typeface="Georgia" pitchFamily="18" charset="0"/>
                <a:cs typeface="Segoe UI" pitchFamily="34" charset="0"/>
                <a:sym typeface="Wingdings"/>
              </a:rPr>
              <a:t> </a:t>
            </a:r>
            <a:r>
              <a:rPr lang="en-US" sz="2000" dirty="0" err="1" smtClean="0">
                <a:solidFill>
                  <a:schemeClr val="tx1">
                    <a:lumMod val="75000"/>
                    <a:lumOff val="25000"/>
                  </a:schemeClr>
                </a:solidFill>
                <a:latin typeface="Georgia" pitchFamily="18" charset="0"/>
                <a:cs typeface="Segoe UI" pitchFamily="34" charset="0"/>
                <a:sym typeface="Wingdings"/>
              </a:rPr>
              <a:t>Choi</a:t>
            </a:r>
            <a:r>
              <a:rPr lang="en-US" sz="2000" dirty="0" smtClean="0">
                <a:solidFill>
                  <a:schemeClr val="tx1">
                    <a:lumMod val="75000"/>
                    <a:lumOff val="25000"/>
                  </a:schemeClr>
                </a:solidFill>
                <a:latin typeface="Georgia" pitchFamily="18" charset="0"/>
                <a:cs typeface="Segoe UI" pitchFamily="34" charset="0"/>
                <a:sym typeface="Wingdings"/>
              </a:rPr>
              <a:t>, Lee Hillman, James Liu, </a:t>
            </a:r>
            <a:r>
              <a:rPr lang="en-US" sz="2000" dirty="0" err="1" smtClean="0">
                <a:solidFill>
                  <a:schemeClr val="tx1">
                    <a:lumMod val="75000"/>
                    <a:lumOff val="25000"/>
                  </a:schemeClr>
                </a:solidFill>
                <a:latin typeface="Georgia" pitchFamily="18" charset="0"/>
                <a:cs typeface="Segoe UI" pitchFamily="34" charset="0"/>
                <a:sym typeface="Wingdings"/>
              </a:rPr>
              <a:t>Kami</a:t>
            </a:r>
            <a:r>
              <a:rPr lang="en-US" sz="2000" dirty="0" smtClean="0">
                <a:solidFill>
                  <a:schemeClr val="tx1">
                    <a:lumMod val="75000"/>
                    <a:lumOff val="25000"/>
                  </a:schemeClr>
                </a:solidFill>
                <a:latin typeface="Georgia" pitchFamily="18" charset="0"/>
                <a:cs typeface="Segoe UI" pitchFamily="34" charset="0"/>
                <a:sym typeface="Wingdings"/>
              </a:rPr>
              <a:t> </a:t>
            </a:r>
            <a:r>
              <a:rPr lang="en-US" sz="2000" dirty="0" err="1" smtClean="0">
                <a:solidFill>
                  <a:schemeClr val="tx1">
                    <a:lumMod val="75000"/>
                    <a:lumOff val="25000"/>
                  </a:schemeClr>
                </a:solidFill>
                <a:latin typeface="Georgia" pitchFamily="18" charset="0"/>
                <a:cs typeface="Segoe UI" pitchFamily="34" charset="0"/>
                <a:sym typeface="Wingdings"/>
              </a:rPr>
              <a:t>Neumiller</a:t>
            </a:r>
            <a:r>
              <a:rPr lang="en-US" sz="2000" dirty="0" smtClean="0">
                <a:solidFill>
                  <a:schemeClr val="tx1">
                    <a:lumMod val="75000"/>
                    <a:lumOff val="25000"/>
                  </a:schemeClr>
                </a:solidFill>
                <a:latin typeface="Georgia" pitchFamily="18" charset="0"/>
                <a:cs typeface="Segoe UI" pitchFamily="34" charset="0"/>
                <a:sym typeface="Wingdings"/>
              </a:rPr>
              <a:t>, </a:t>
            </a:r>
            <a:r>
              <a:rPr lang="en-US" sz="2000" dirty="0" err="1" smtClean="0">
                <a:solidFill>
                  <a:schemeClr val="tx1">
                    <a:lumMod val="75000"/>
                    <a:lumOff val="25000"/>
                  </a:schemeClr>
                </a:solidFill>
                <a:latin typeface="Georgia" pitchFamily="18" charset="0"/>
                <a:cs typeface="Segoe UI" pitchFamily="34" charset="0"/>
                <a:sym typeface="Wingdings"/>
              </a:rPr>
              <a:t>Amritha</a:t>
            </a:r>
            <a:r>
              <a:rPr lang="en-US" sz="2000" dirty="0" smtClean="0">
                <a:solidFill>
                  <a:schemeClr val="tx1">
                    <a:lumMod val="75000"/>
                    <a:lumOff val="25000"/>
                  </a:schemeClr>
                </a:solidFill>
                <a:latin typeface="Georgia" pitchFamily="18" charset="0"/>
                <a:cs typeface="Segoe UI" pitchFamily="34" charset="0"/>
                <a:sym typeface="Wingdings"/>
              </a:rPr>
              <a:t> Prasad, </a:t>
            </a:r>
            <a:r>
              <a:rPr lang="en-US" sz="2000" dirty="0" err="1" smtClean="0">
                <a:solidFill>
                  <a:schemeClr val="tx1">
                    <a:lumMod val="75000"/>
                    <a:lumOff val="25000"/>
                  </a:schemeClr>
                </a:solidFill>
                <a:latin typeface="Georgia" pitchFamily="18" charset="0"/>
                <a:cs typeface="Segoe UI" pitchFamily="34" charset="0"/>
                <a:sym typeface="Wingdings"/>
              </a:rPr>
              <a:t>Aditya</a:t>
            </a:r>
            <a:r>
              <a:rPr lang="en-US" sz="2000" dirty="0" smtClean="0">
                <a:solidFill>
                  <a:schemeClr val="tx1">
                    <a:lumMod val="75000"/>
                    <a:lumOff val="25000"/>
                  </a:schemeClr>
                </a:solidFill>
                <a:latin typeface="Georgia" pitchFamily="18" charset="0"/>
                <a:cs typeface="Segoe UI" pitchFamily="34" charset="0"/>
                <a:sym typeface="Wingdings"/>
              </a:rPr>
              <a:t> Sharma, and </a:t>
            </a:r>
            <a:r>
              <a:rPr lang="en-US" sz="2000" dirty="0" err="1" smtClean="0">
                <a:solidFill>
                  <a:schemeClr val="tx1">
                    <a:lumMod val="75000"/>
                    <a:lumOff val="25000"/>
                  </a:schemeClr>
                </a:solidFill>
                <a:latin typeface="Georgia" pitchFamily="18" charset="0"/>
                <a:cs typeface="Segoe UI" pitchFamily="34" charset="0"/>
                <a:sym typeface="Wingdings"/>
              </a:rPr>
              <a:t>Alena</a:t>
            </a:r>
            <a:r>
              <a:rPr lang="en-US" sz="2000" dirty="0" smtClean="0">
                <a:solidFill>
                  <a:schemeClr val="tx1">
                    <a:lumMod val="75000"/>
                    <a:lumOff val="25000"/>
                  </a:schemeClr>
                </a:solidFill>
                <a:latin typeface="Georgia" pitchFamily="18" charset="0"/>
                <a:cs typeface="Segoe UI" pitchFamily="34" charset="0"/>
                <a:sym typeface="Wingdings"/>
              </a:rPr>
              <a:t> </a:t>
            </a:r>
            <a:r>
              <a:rPr lang="en-US" sz="2000" dirty="0" err="1" smtClean="0">
                <a:solidFill>
                  <a:schemeClr val="tx1">
                    <a:lumMod val="75000"/>
                    <a:lumOff val="25000"/>
                  </a:schemeClr>
                </a:solidFill>
                <a:latin typeface="Georgia" pitchFamily="18" charset="0"/>
                <a:cs typeface="Segoe UI" pitchFamily="34" charset="0"/>
                <a:sym typeface="Wingdings"/>
              </a:rPr>
              <a:t>Tesone</a:t>
            </a:r>
            <a:r>
              <a:rPr lang="en-US" sz="2000" dirty="0" smtClean="0">
                <a:solidFill>
                  <a:schemeClr val="tx1">
                    <a:lumMod val="75000"/>
                    <a:lumOff val="25000"/>
                  </a:schemeClr>
                </a:solidFill>
                <a:latin typeface="Georgia" pitchFamily="18" charset="0"/>
                <a:cs typeface="Segoe UI" pitchFamily="34" charset="0"/>
                <a:sym typeface="Wingdings"/>
              </a:rPr>
              <a:t> for their assistance in data collection.</a:t>
            </a: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a:p>
            <a:pPr lvl="0">
              <a:spcBef>
                <a:spcPct val="20000"/>
              </a:spcBef>
              <a:defRPr/>
            </a:pPr>
            <a:endParaRPr lang="en-US" sz="2000" dirty="0" smtClean="0">
              <a:solidFill>
                <a:schemeClr val="tx1">
                  <a:lumMod val="75000"/>
                  <a:lumOff val="25000"/>
                </a:schemeClr>
              </a:solidFill>
              <a:latin typeface="Georgia" pitchFamily="18" charset="0"/>
              <a:cs typeface="Segoe UI" pitchFamily="34" charset="0"/>
              <a:sym typeface="Wingdings"/>
            </a:endParaRPr>
          </a:p>
        </p:txBody>
      </p:sp>
      <p:sp>
        <p:nvSpPr>
          <p:cNvPr id="7" name="Title 1"/>
          <p:cNvSpPr txBox="1">
            <a:spLocks/>
          </p:cNvSpPr>
          <p:nvPr/>
        </p:nvSpPr>
        <p:spPr>
          <a:xfrm>
            <a:off x="0" y="304800"/>
            <a:ext cx="4038600" cy="714372"/>
          </a:xfrm>
          <a:prstGeom prst="rect">
            <a:avLst/>
          </a:prstGeom>
          <a:solidFill>
            <a:srgbClr val="D9D9D9"/>
          </a:solidFill>
          <a:ln>
            <a:solidFill>
              <a:srgbClr val="D9D9D9"/>
            </a:solidFill>
          </a:ln>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800" dirty="0" smtClean="0">
                <a:solidFill>
                  <a:srgbClr val="000000"/>
                </a:solidFill>
                <a:latin typeface="Georgia"/>
                <a:ea typeface="+mj-ea"/>
                <a:cs typeface="Georgia"/>
              </a:rPr>
              <a:t>acknowledgments</a:t>
            </a:r>
            <a:endParaRPr kumimoji="0" lang="en-US" sz="4000" b="0" i="0" u="none" strike="noStrike" kern="1200" cap="none" spc="0" normalizeH="0" baseline="0" noProof="0" dirty="0">
              <a:ln>
                <a:noFill/>
              </a:ln>
              <a:solidFill>
                <a:srgbClr val="000000"/>
              </a:solidFill>
              <a:effectLst/>
              <a:uLnTx/>
              <a:uFillTx/>
              <a:latin typeface="Georgia"/>
              <a:ea typeface="+mj-ea"/>
              <a:cs typeface="Georgia"/>
            </a:endParaRPr>
          </a:p>
        </p:txBody>
      </p:sp>
      <p:pic>
        <p:nvPicPr>
          <p:cNvPr id="5" name="Picture 4"/>
          <p:cNvPicPr>
            <a:picLocks noChangeAspect="1"/>
          </p:cNvPicPr>
          <p:nvPr/>
        </p:nvPicPr>
        <p:blipFill>
          <a:blip r:embed="rId3"/>
          <a:stretch>
            <a:fillRect/>
          </a:stretch>
        </p:blipFill>
        <p:spPr>
          <a:xfrm>
            <a:off x="1231900" y="1841501"/>
            <a:ext cx="2273300" cy="785322"/>
          </a:xfrm>
          <a:prstGeom prst="rect">
            <a:avLst/>
          </a:prstGeom>
        </p:spPr>
      </p:pic>
      <p:sp>
        <p:nvSpPr>
          <p:cNvPr id="6" name="Rectangle 5"/>
          <p:cNvSpPr/>
          <p:nvPr/>
        </p:nvSpPr>
        <p:spPr>
          <a:xfrm>
            <a:off x="0" y="6553200"/>
            <a:ext cx="9144000" cy="328612"/>
          </a:xfrm>
          <a:prstGeom prst="rect">
            <a:avLst/>
          </a:prstGeom>
          <a:solidFill>
            <a:schemeClr val="tx1">
              <a:alpha val="9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8"/>
          <p:cNvSpPr txBox="1">
            <a:spLocks noChangeArrowheads="1"/>
          </p:cNvSpPr>
          <p:nvPr/>
        </p:nvSpPr>
        <p:spPr bwMode="auto">
          <a:xfrm>
            <a:off x="355600" y="6575425"/>
            <a:ext cx="8509000" cy="276225"/>
          </a:xfrm>
          <a:prstGeom prst="rect">
            <a:avLst/>
          </a:prstGeom>
          <a:noFill/>
          <a:ln w="9525">
            <a:noFill/>
            <a:miter lim="800000"/>
            <a:headEnd/>
            <a:tailEnd/>
          </a:ln>
        </p:spPr>
        <p:txBody>
          <a:bodyPr>
            <a:prstTxWarp prst="textNoShape">
              <a:avLst/>
            </a:prstTxWarp>
            <a:spAutoFit/>
          </a:bodyPr>
          <a:lstStyle/>
          <a:p>
            <a:pPr>
              <a:spcAft>
                <a:spcPts val="600"/>
              </a:spcAft>
            </a:pPr>
            <a:r>
              <a:rPr lang="en-US" sz="1200" dirty="0">
                <a:latin typeface="Georgia"/>
                <a:ea typeface="Helvetica Neue" charset="0"/>
                <a:cs typeface="Georgia"/>
              </a:rPr>
              <a:t>William Odom, John Zimmerman, Jodi </a:t>
            </a:r>
            <a:r>
              <a:rPr lang="en-US" sz="1200" dirty="0" err="1">
                <a:latin typeface="Georgia"/>
                <a:ea typeface="Helvetica Neue" charset="0"/>
                <a:cs typeface="Georgia"/>
              </a:rPr>
              <a:t>Forlizzi</a:t>
            </a:r>
            <a:r>
              <a:rPr lang="en-US" sz="1200" dirty="0">
                <a:latin typeface="Georgia"/>
                <a:ea typeface="Helvetica Neue" charset="0"/>
                <a:cs typeface="Georgia"/>
              </a:rPr>
              <a:t> | Human-Computer Interaction Institute | Carnegie Mellon University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pic>
        <p:nvPicPr>
          <p:cNvPr id="13" name="Picture 12" descr="IMG_1257.JPG"/>
          <p:cNvPicPr>
            <a:picLocks noChangeAspect="1"/>
          </p:cNvPicPr>
          <p:nvPr/>
        </p:nvPicPr>
        <p:blipFill>
          <a:blip r:embed="rId3"/>
          <a:stretch>
            <a:fillRect/>
          </a:stretch>
        </p:blipFill>
        <p:spPr>
          <a:xfrm>
            <a:off x="-76200" y="3505200"/>
            <a:ext cx="4572001" cy="3429000"/>
          </a:xfrm>
          <a:prstGeom prst="rect">
            <a:avLst/>
          </a:prstGeom>
        </p:spPr>
      </p:pic>
      <p:pic>
        <p:nvPicPr>
          <p:cNvPr id="16" name="Picture 15" descr="DSC_0270.JPG"/>
          <p:cNvPicPr>
            <a:picLocks noChangeAspect="1"/>
          </p:cNvPicPr>
          <p:nvPr/>
        </p:nvPicPr>
        <p:blipFill>
          <a:blip r:embed="rId4"/>
          <a:stretch>
            <a:fillRect/>
          </a:stretch>
        </p:blipFill>
        <p:spPr>
          <a:xfrm>
            <a:off x="4648200" y="3505200"/>
            <a:ext cx="5156929" cy="3429000"/>
          </a:xfrm>
          <a:prstGeom prst="rect">
            <a:avLst/>
          </a:prstGeom>
        </p:spPr>
      </p:pic>
      <p:pic>
        <p:nvPicPr>
          <p:cNvPr id="11" name="Picture 10" descr="100_2352.JPG"/>
          <p:cNvPicPr>
            <a:picLocks noChangeAspect="1"/>
          </p:cNvPicPr>
          <p:nvPr/>
        </p:nvPicPr>
        <p:blipFill>
          <a:blip r:embed="rId5">
            <a:lum contrast="26000"/>
          </a:blip>
          <a:stretch>
            <a:fillRect/>
          </a:stretch>
        </p:blipFill>
        <p:spPr>
          <a:xfrm>
            <a:off x="-76200" y="-76200"/>
            <a:ext cx="4572000" cy="3429000"/>
          </a:xfrm>
          <a:prstGeom prst="rect">
            <a:avLst/>
          </a:prstGeom>
        </p:spPr>
      </p:pic>
      <p:pic>
        <p:nvPicPr>
          <p:cNvPr id="14" name="Picture 13" descr="100_2336.JPG"/>
          <p:cNvPicPr>
            <a:picLocks noChangeAspect="1"/>
          </p:cNvPicPr>
          <p:nvPr/>
        </p:nvPicPr>
        <p:blipFill>
          <a:blip r:embed="rId6">
            <a:lum contrast="52000"/>
          </a:blip>
          <a:srcRect l="17832" r="18333" b="32257"/>
          <a:stretch>
            <a:fillRect/>
          </a:stretch>
        </p:blipFill>
        <p:spPr>
          <a:xfrm>
            <a:off x="4648200" y="-304800"/>
            <a:ext cx="4572000" cy="3638939"/>
          </a:xfrm>
          <a:prstGeom prst="rect">
            <a:avLst/>
          </a:prstGeom>
        </p:spPr>
      </p:pic>
      <p:sp>
        <p:nvSpPr>
          <p:cNvPr id="15" name="Rectangle 14"/>
          <p:cNvSpPr/>
          <p:nvPr/>
        </p:nvSpPr>
        <p:spPr>
          <a:xfrm>
            <a:off x="0" y="1143000"/>
            <a:ext cx="6096000" cy="8382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8600" y="1219200"/>
            <a:ext cx="8509000" cy="738664"/>
          </a:xfrm>
          <a:prstGeom prst="rect">
            <a:avLst/>
          </a:prstGeom>
          <a:noFill/>
        </p:spPr>
        <p:txBody>
          <a:bodyPr wrap="square" rtlCol="0">
            <a:spAutoFit/>
          </a:bodyPr>
          <a:lstStyle/>
          <a:p>
            <a:r>
              <a:rPr lang="en-US" sz="2100" dirty="0" smtClean="0">
                <a:solidFill>
                  <a:schemeClr val="bg1">
                    <a:lumMod val="65000"/>
                  </a:schemeClr>
                </a:solidFill>
                <a:latin typeface="Georgia"/>
                <a:cs typeface="Georgia"/>
              </a:rPr>
              <a:t>William Odom, John Zimmerman, Jodi </a:t>
            </a:r>
            <a:r>
              <a:rPr lang="en-US" sz="2100" dirty="0" err="1" smtClean="0">
                <a:solidFill>
                  <a:schemeClr val="bg1">
                    <a:lumMod val="65000"/>
                  </a:schemeClr>
                </a:solidFill>
                <a:latin typeface="Georgia"/>
                <a:cs typeface="Georgia"/>
              </a:rPr>
              <a:t>Forlizzi</a:t>
            </a:r>
            <a:endParaRPr lang="en-US" sz="2100" dirty="0" smtClean="0">
              <a:solidFill>
                <a:schemeClr val="bg1">
                  <a:lumMod val="65000"/>
                </a:schemeClr>
              </a:solidFill>
              <a:latin typeface="Georgia"/>
              <a:cs typeface="Georgia"/>
            </a:endParaRPr>
          </a:p>
          <a:p>
            <a:r>
              <a:rPr lang="en-US" sz="2100" dirty="0" smtClean="0">
                <a:solidFill>
                  <a:schemeClr val="bg1">
                    <a:lumMod val="65000"/>
                  </a:schemeClr>
                </a:solidFill>
                <a:latin typeface="Georgia"/>
                <a:cs typeface="Georgia"/>
              </a:rPr>
              <a:t>Carnegie </a:t>
            </a:r>
            <a:r>
              <a:rPr lang="en-US" sz="2100" dirty="0" smtClean="0">
                <a:solidFill>
                  <a:schemeClr val="bg1">
                    <a:lumMod val="65000"/>
                  </a:schemeClr>
                </a:solidFill>
                <a:latin typeface="Georgia"/>
                <a:cs typeface="Georgia"/>
              </a:rPr>
              <a:t>Mellon University</a:t>
            </a:r>
            <a:endParaRPr lang="en-US" sz="2100" dirty="0">
              <a:solidFill>
                <a:schemeClr val="bg1">
                  <a:lumMod val="65000"/>
                </a:schemeClr>
              </a:solidFill>
              <a:latin typeface="Georgia"/>
              <a:cs typeface="Georgia"/>
            </a:endParaRPr>
          </a:p>
        </p:txBody>
      </p:sp>
      <p:sp>
        <p:nvSpPr>
          <p:cNvPr id="18" name="Rectangle 17"/>
          <p:cNvSpPr/>
          <p:nvPr/>
        </p:nvSpPr>
        <p:spPr>
          <a:xfrm>
            <a:off x="0" y="609600"/>
            <a:ext cx="4038600" cy="533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28600" y="542836"/>
            <a:ext cx="8509000" cy="600164"/>
          </a:xfrm>
          <a:prstGeom prst="rect">
            <a:avLst/>
          </a:prstGeom>
          <a:noFill/>
        </p:spPr>
        <p:txBody>
          <a:bodyPr wrap="square" rtlCol="0">
            <a:spAutoFit/>
          </a:bodyPr>
          <a:lstStyle/>
          <a:p>
            <a:r>
              <a:rPr lang="en-US" sz="3300" dirty="0" smtClean="0">
                <a:latin typeface="Georgia"/>
                <a:cs typeface="Georgia"/>
              </a:rPr>
              <a:t>Virtual Possessions</a:t>
            </a:r>
            <a:endParaRPr lang="en-US" sz="3300" dirty="0">
              <a:latin typeface="Georgia"/>
              <a:cs typeface="Georgi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100_2382.JPG"/>
          <p:cNvPicPr>
            <a:picLocks noChangeAspect="1"/>
          </p:cNvPicPr>
          <p:nvPr/>
        </p:nvPicPr>
        <p:blipFill>
          <a:blip r:embed="rId3"/>
          <a:srcRect l="16296"/>
          <a:stretch>
            <a:fillRect/>
          </a:stretch>
        </p:blipFill>
        <p:spPr>
          <a:xfrm>
            <a:off x="5029200" y="0"/>
            <a:ext cx="4305300" cy="6858000"/>
          </a:xfrm>
          <a:prstGeom prst="rect">
            <a:avLst/>
          </a:prstGeom>
        </p:spPr>
      </p:pic>
      <p:pic>
        <p:nvPicPr>
          <p:cNvPr id="5" name="Picture 4" descr="100_2378.JPG"/>
          <p:cNvPicPr>
            <a:picLocks noChangeAspect="1"/>
          </p:cNvPicPr>
          <p:nvPr/>
        </p:nvPicPr>
        <p:blipFill>
          <a:blip r:embed="rId4"/>
          <a:srcRect r="9630"/>
          <a:stretch>
            <a:fillRect/>
          </a:stretch>
        </p:blipFill>
        <p:spPr>
          <a:xfrm>
            <a:off x="-838200" y="0"/>
            <a:ext cx="4648200" cy="685800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71628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P2_iPhoto1.JPG"/>
          <p:cNvPicPr>
            <a:picLocks noChangeAspect="1"/>
          </p:cNvPicPr>
          <p:nvPr/>
        </p:nvPicPr>
        <p:blipFill>
          <a:blip r:embed="rId3"/>
          <a:stretch>
            <a:fillRect/>
          </a:stretch>
        </p:blipFill>
        <p:spPr>
          <a:xfrm>
            <a:off x="-228600" y="-304800"/>
            <a:ext cx="9550400" cy="71628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28600" y="-304800"/>
            <a:ext cx="9372600" cy="71628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DSCN1738.JPG"/>
          <p:cNvPicPr>
            <a:picLocks noChangeAspect="1"/>
          </p:cNvPicPr>
          <p:nvPr/>
        </p:nvPicPr>
        <p:blipFill>
          <a:blip r:embed="rId3"/>
          <a:stretch>
            <a:fillRect/>
          </a:stretch>
        </p:blipFill>
        <p:spPr>
          <a:xfrm>
            <a:off x="-228600" y="-171450"/>
            <a:ext cx="9372600" cy="70294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6" descr="fb_pic1.tiff"/>
          <p:cNvPicPr>
            <a:picLocks noChangeAspect="1"/>
          </p:cNvPicPr>
          <p:nvPr/>
        </p:nvPicPr>
        <p:blipFill>
          <a:blip r:embed="rId3"/>
          <a:srcRect r="4546"/>
          <a:stretch>
            <a:fillRect/>
          </a:stretch>
        </p:blipFill>
        <p:spPr bwMode="auto">
          <a:xfrm>
            <a:off x="0" y="177045"/>
            <a:ext cx="3962400" cy="2645531"/>
          </a:xfrm>
          <a:prstGeom prst="rect">
            <a:avLst/>
          </a:prstGeom>
          <a:noFill/>
          <a:ln w="9525">
            <a:noFill/>
            <a:miter lim="800000"/>
            <a:headEnd/>
            <a:tailEnd/>
          </a:ln>
        </p:spPr>
      </p:pic>
      <p:pic>
        <p:nvPicPr>
          <p:cNvPr id="7" name="Picture 7" descr="tw_pic2.tiff"/>
          <p:cNvPicPr>
            <a:picLocks noChangeAspect="1"/>
          </p:cNvPicPr>
          <p:nvPr/>
        </p:nvPicPr>
        <p:blipFill>
          <a:blip r:embed="rId4"/>
          <a:srcRect/>
          <a:stretch>
            <a:fillRect/>
          </a:stretch>
        </p:blipFill>
        <p:spPr bwMode="auto">
          <a:xfrm>
            <a:off x="4876800" y="1872096"/>
            <a:ext cx="4319696" cy="2661804"/>
          </a:xfrm>
          <a:prstGeom prst="rect">
            <a:avLst/>
          </a:prstGeom>
          <a:noFill/>
          <a:ln w="9525">
            <a:noFill/>
            <a:miter lim="800000"/>
            <a:headEnd/>
            <a:tailEnd/>
          </a:ln>
        </p:spPr>
      </p:pic>
      <p:pic>
        <p:nvPicPr>
          <p:cNvPr id="5" name="Picture 4"/>
          <p:cNvPicPr>
            <a:picLocks noChangeAspect="1"/>
          </p:cNvPicPr>
          <p:nvPr/>
        </p:nvPicPr>
        <p:blipFill>
          <a:blip r:embed="rId5"/>
          <a:srcRect r="22962" b="26701"/>
          <a:stretch>
            <a:fillRect/>
          </a:stretch>
        </p:blipFill>
        <p:spPr bwMode="auto">
          <a:xfrm>
            <a:off x="-152400" y="3962399"/>
            <a:ext cx="4191000" cy="2895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6" descr="fb_pic1.tiff"/>
          <p:cNvPicPr>
            <a:picLocks noChangeAspect="1"/>
          </p:cNvPicPr>
          <p:nvPr/>
        </p:nvPicPr>
        <p:blipFill>
          <a:blip r:embed="rId3">
            <a:alphaModFix amt="31000"/>
          </a:blip>
          <a:srcRect r="4546"/>
          <a:stretch>
            <a:fillRect/>
          </a:stretch>
        </p:blipFill>
        <p:spPr bwMode="auto">
          <a:xfrm>
            <a:off x="0" y="177045"/>
            <a:ext cx="3962400" cy="2645531"/>
          </a:xfrm>
          <a:prstGeom prst="rect">
            <a:avLst/>
          </a:prstGeom>
          <a:noFill/>
          <a:ln w="9525">
            <a:noFill/>
            <a:miter lim="800000"/>
            <a:headEnd/>
            <a:tailEnd/>
          </a:ln>
        </p:spPr>
      </p:pic>
      <p:pic>
        <p:nvPicPr>
          <p:cNvPr id="7" name="Picture 7" descr="tw_pic2.tiff"/>
          <p:cNvPicPr>
            <a:picLocks noChangeAspect="1"/>
          </p:cNvPicPr>
          <p:nvPr/>
        </p:nvPicPr>
        <p:blipFill>
          <a:blip r:embed="rId4">
            <a:alphaModFix amt="31000"/>
          </a:blip>
          <a:srcRect/>
          <a:stretch>
            <a:fillRect/>
          </a:stretch>
        </p:blipFill>
        <p:spPr bwMode="auto">
          <a:xfrm>
            <a:off x="4876800" y="1872096"/>
            <a:ext cx="4319696" cy="2661804"/>
          </a:xfrm>
          <a:prstGeom prst="rect">
            <a:avLst/>
          </a:prstGeom>
          <a:noFill/>
          <a:ln w="9525">
            <a:noFill/>
            <a:miter lim="800000"/>
            <a:headEnd/>
            <a:tailEnd/>
          </a:ln>
        </p:spPr>
      </p:pic>
      <p:pic>
        <p:nvPicPr>
          <p:cNvPr id="5" name="Picture 4"/>
          <p:cNvPicPr>
            <a:picLocks noChangeAspect="1"/>
          </p:cNvPicPr>
          <p:nvPr/>
        </p:nvPicPr>
        <p:blipFill>
          <a:blip r:embed="rId5">
            <a:alphaModFix amt="31000"/>
          </a:blip>
          <a:srcRect r="22962" b="26701"/>
          <a:stretch>
            <a:fillRect/>
          </a:stretch>
        </p:blipFill>
        <p:spPr bwMode="auto">
          <a:xfrm>
            <a:off x="-152400" y="3962399"/>
            <a:ext cx="4191000" cy="2895601"/>
          </a:xfrm>
          <a:prstGeom prst="rect">
            <a:avLst/>
          </a:prstGeom>
          <a:noFill/>
          <a:ln w="9525">
            <a:noFill/>
            <a:miter lim="800000"/>
            <a:headEnd/>
            <a:tailEnd/>
          </a:ln>
        </p:spPr>
      </p:pic>
      <p:sp>
        <p:nvSpPr>
          <p:cNvPr id="8" name="Title 1"/>
          <p:cNvSpPr txBox="1">
            <a:spLocks/>
          </p:cNvSpPr>
          <p:nvPr/>
        </p:nvSpPr>
        <p:spPr>
          <a:xfrm>
            <a:off x="0" y="990600"/>
            <a:ext cx="78486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little research has explored how people value and form </a:t>
            </a:r>
            <a:endParaRPr lang="en-US" sz="2500" dirty="0" smtClean="0">
              <a:solidFill>
                <a:schemeClr val="bg1">
                  <a:lumMod val="85000"/>
                </a:schemeClr>
              </a:solidFill>
              <a:latin typeface="Georgia" pitchFamily="18" charset="0"/>
              <a:ea typeface="+mj-ea"/>
              <a:cs typeface="+mj-cs"/>
            </a:endParaRPr>
          </a:p>
        </p:txBody>
      </p:sp>
      <p:sp>
        <p:nvSpPr>
          <p:cNvPr id="12" name="Title 1"/>
          <p:cNvSpPr txBox="1">
            <a:spLocks/>
          </p:cNvSpPr>
          <p:nvPr/>
        </p:nvSpPr>
        <p:spPr>
          <a:xfrm>
            <a:off x="0" y="1524000"/>
            <a:ext cx="5791200" cy="533400"/>
          </a:xfrm>
          <a:prstGeom prst="rect">
            <a:avLst/>
          </a:prstGeom>
          <a:solidFill>
            <a:srgbClr val="000000"/>
          </a:solidFill>
          <a:ln>
            <a:solidFill>
              <a:srgbClr val="000000"/>
            </a:solidFill>
          </a:ln>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attachments to their </a:t>
            </a:r>
            <a:r>
              <a:rPr lang="en-US" sz="2500" dirty="0" smtClean="0">
                <a:solidFill>
                  <a:srgbClr val="FFFF99"/>
                </a:solidFill>
                <a:latin typeface="Georgia" pitchFamily="18" charset="0"/>
              </a:rPr>
              <a:t>virtual possessions</a:t>
            </a:r>
            <a:endParaRPr lang="en-US" sz="2500" dirty="0" smtClean="0">
              <a:solidFill>
                <a:srgbClr val="FFFF99"/>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SCN175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_0246.JPG"/>
          <p:cNvPicPr>
            <a:picLocks noChangeAspect="1"/>
          </p:cNvPicPr>
          <p:nvPr/>
        </p:nvPicPr>
        <p:blipFill>
          <a:blip r:embed="rId3"/>
          <a:stretch>
            <a:fillRect/>
          </a:stretch>
        </p:blipFill>
        <p:spPr>
          <a:xfrm>
            <a:off x="-1" y="0"/>
            <a:ext cx="10313859" cy="6858000"/>
          </a:xfrm>
          <a:prstGeom prst="rect">
            <a:avLst/>
          </a:prstGeom>
        </p:spPr>
      </p:pic>
      <p:sp>
        <p:nvSpPr>
          <p:cNvPr id="5" name="Title 1"/>
          <p:cNvSpPr txBox="1">
            <a:spLocks/>
          </p:cNvSpPr>
          <p:nvPr/>
        </p:nvSpPr>
        <p:spPr>
          <a:xfrm>
            <a:off x="0" y="990600"/>
            <a:ext cx="5486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in depth interviews with 18 teenagers</a:t>
            </a:r>
            <a:endParaRPr lang="en-US" sz="2500" dirty="0" smtClean="0">
              <a:solidFill>
                <a:schemeClr val="bg1">
                  <a:lumMod val="85000"/>
                </a:schemeClr>
              </a:solidFill>
              <a:latin typeface="Georgia" pitchFamily="18" charset="0"/>
              <a:ea typeface="+mj-ea"/>
              <a:cs typeface="+mj-cs"/>
            </a:endParaRPr>
          </a:p>
        </p:txBody>
      </p:sp>
      <p:sp>
        <p:nvSpPr>
          <p:cNvPr id="6" name="Title 1"/>
          <p:cNvSpPr txBox="1">
            <a:spLocks/>
          </p:cNvSpPr>
          <p:nvPr/>
        </p:nvSpPr>
        <p:spPr>
          <a:xfrm>
            <a:off x="0" y="2057400"/>
            <a:ext cx="58674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what kinds of virtual things do they use?</a:t>
            </a:r>
            <a:endParaRPr lang="en-US" sz="2500" dirty="0" smtClean="0">
              <a:solidFill>
                <a:schemeClr val="bg1">
                  <a:lumMod val="85000"/>
                </a:schemeClr>
              </a:solidFill>
              <a:latin typeface="Georgia" pitchFamily="18" charset="0"/>
              <a:ea typeface="+mj-ea"/>
              <a:cs typeface="+mj-cs"/>
            </a:endParaRPr>
          </a:p>
        </p:txBody>
      </p:sp>
      <p:sp>
        <p:nvSpPr>
          <p:cNvPr id="7" name="Title 1"/>
          <p:cNvSpPr txBox="1">
            <a:spLocks/>
          </p:cNvSpPr>
          <p:nvPr/>
        </p:nvSpPr>
        <p:spPr>
          <a:xfrm>
            <a:off x="0" y="3048000"/>
            <a:ext cx="8077200" cy="533400"/>
          </a:xfrm>
          <a:prstGeom prst="rect">
            <a:avLst/>
          </a:prstGeom>
          <a:solidFill>
            <a:schemeClr val="tx1"/>
          </a:solidFill>
        </p:spPr>
        <p:txBody>
          <a:bodyPr vert="horz" lIns="91440" tIns="45720" rIns="91440" bIns="45720" rtlCol="0" anchor="ctr">
            <a:noAutofit/>
          </a:bodyPr>
          <a:lstStyle/>
          <a:p>
            <a:pPr lvl="0">
              <a:spcBef>
                <a:spcPct val="0"/>
              </a:spcBef>
              <a:defRPr/>
            </a:pPr>
            <a:r>
              <a:rPr lang="en-US" sz="2500" dirty="0" smtClean="0">
                <a:solidFill>
                  <a:schemeClr val="bg1">
                    <a:lumMod val="85000"/>
                  </a:schemeClr>
                </a:solidFill>
                <a:latin typeface="Georgia" pitchFamily="18" charset="0"/>
              </a:rPr>
              <a:t>how does value emerge with these kinds of possessions?</a:t>
            </a:r>
            <a:endParaRPr lang="en-US" sz="2500" dirty="0" smtClean="0">
              <a:solidFill>
                <a:schemeClr val="bg1">
                  <a:lumMod val="85000"/>
                </a:schemeClr>
              </a:solidFill>
              <a:latin typeface="Georgia" pitchFamily="18" charset="0"/>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15267</TotalTime>
  <Words>2497</Words>
  <Application>Microsoft Macintosh PowerPoint</Application>
  <PresentationFormat>On-screen Show (4:3)</PresentationFormat>
  <Paragraphs>317</Paragraphs>
  <Slides>39</Slides>
  <Notes>39</Notes>
  <HiddenSlides>0</HiddenSlides>
  <MMClips>0</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Odom</dc:creator>
  <cp:lastModifiedBy>Will Odom</cp:lastModifiedBy>
  <cp:revision>438</cp:revision>
  <cp:lastPrinted>2010-04-07T19:02:51Z</cp:lastPrinted>
  <dcterms:created xsi:type="dcterms:W3CDTF">2010-08-15T09:12:54Z</dcterms:created>
  <dcterms:modified xsi:type="dcterms:W3CDTF">2010-08-15T10:09:06Z</dcterms:modified>
</cp:coreProperties>
</file>