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9"/>
  </p:notesMasterIdLst>
  <p:handoutMasterIdLst>
    <p:handoutMasterId r:id="rId50"/>
  </p:handoutMasterIdLst>
  <p:sldIdLst>
    <p:sldId id="566" r:id="rId2"/>
    <p:sldId id="564" r:id="rId3"/>
    <p:sldId id="565" r:id="rId4"/>
    <p:sldId id="523" r:id="rId5"/>
    <p:sldId id="457" r:id="rId6"/>
    <p:sldId id="458" r:id="rId7"/>
    <p:sldId id="456" r:id="rId8"/>
    <p:sldId id="454" r:id="rId9"/>
    <p:sldId id="460" r:id="rId10"/>
    <p:sldId id="453" r:id="rId11"/>
    <p:sldId id="549" r:id="rId12"/>
    <p:sldId id="568" r:id="rId13"/>
    <p:sldId id="463" r:id="rId14"/>
    <p:sldId id="455" r:id="rId15"/>
    <p:sldId id="522" r:id="rId16"/>
    <p:sldId id="534" r:id="rId17"/>
    <p:sldId id="541" r:id="rId18"/>
    <p:sldId id="580" r:id="rId19"/>
    <p:sldId id="588" r:id="rId20"/>
    <p:sldId id="589" r:id="rId21"/>
    <p:sldId id="545" r:id="rId22"/>
    <p:sldId id="535" r:id="rId23"/>
    <p:sldId id="537" r:id="rId24"/>
    <p:sldId id="546" r:id="rId25"/>
    <p:sldId id="518" r:id="rId26"/>
    <p:sldId id="553" r:id="rId27"/>
    <p:sldId id="556" r:id="rId28"/>
    <p:sldId id="525" r:id="rId29"/>
    <p:sldId id="550" r:id="rId30"/>
    <p:sldId id="526" r:id="rId31"/>
    <p:sldId id="558" r:id="rId32"/>
    <p:sldId id="528" r:id="rId33"/>
    <p:sldId id="530" r:id="rId34"/>
    <p:sldId id="560" r:id="rId35"/>
    <p:sldId id="561" r:id="rId36"/>
    <p:sldId id="584" r:id="rId37"/>
    <p:sldId id="517" r:id="rId38"/>
    <p:sldId id="493" r:id="rId39"/>
    <p:sldId id="585" r:id="rId40"/>
    <p:sldId id="465" r:id="rId41"/>
    <p:sldId id="576" r:id="rId42"/>
    <p:sldId id="591" r:id="rId43"/>
    <p:sldId id="571" r:id="rId44"/>
    <p:sldId id="572" r:id="rId45"/>
    <p:sldId id="573" r:id="rId46"/>
    <p:sldId id="574" r:id="rId47"/>
    <p:sldId id="59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9" frameSlides="1"/>
  <p:clrMru>
    <a:srgbClr val="6FBED7"/>
    <a:srgbClr val="B5D5D7"/>
    <a:srgbClr val="FFFF99"/>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4935" autoAdjust="0"/>
    <p:restoredTop sz="78661" autoAdjust="0"/>
  </p:normalViewPr>
  <p:slideViewPr>
    <p:cSldViewPr>
      <p:cViewPr>
        <p:scale>
          <a:sx n="100" d="100"/>
          <a:sy n="100" d="100"/>
        </p:scale>
        <p:origin x="-376" y="-8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handoutMaster" Target="handoutMasters/handoutMaster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notesMaster" Target="notesMasters/notesMaster1.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printerSettings" Target="printerSettings/printerSettings1.bin"/><Relationship Id="rId55" Type="http://schemas.openxmlformats.org/officeDocument/2006/relationships/tableStyles" Target="tableStyle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presProps" Target="presProps.xml"/><Relationship Id="rId54" Type="http://schemas.openxmlformats.org/officeDocument/2006/relationships/theme" Target="theme/theme1.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viewProps" Target="view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1B5496-61D2-5D41-9BB4-AFC046F95B49}" type="datetimeFigureOut">
              <a:rPr lang="en-US" smtClean="0"/>
              <a:pPr/>
              <a:t>5/10/11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626AEA-421B-AB45-BA57-6A0C1D10E49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3FE15-6792-41EC-A593-A358DA482A8C}" type="datetimeFigureOut">
              <a:rPr lang="en-US" smtClean="0"/>
              <a:pPr/>
              <a:t>5/10/11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5DAC7B-09F6-4014-A800-461D1F90C12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To investigate this emerging space, we conducted interviews with 21 teens to explore what kinds of virtual things they use and how they form attachments to them.</a:t>
            </a:r>
            <a:r>
              <a:rPr lang="en-GB" baseline="0" dirty="0" smtClean="0"/>
              <a:t>They are clearly not the only population to explore but presented an interesting one in that they are: &lt;read slide&gt; Beyond these points, teens are engaged engaged in the very real work of grappling with who they are and who they want to become, and this work is fluidly happening across virtual and physical environments.</a:t>
            </a:r>
          </a:p>
        </p:txBody>
      </p:sp>
      <p:sp>
        <p:nvSpPr>
          <p:cNvPr id="4" name="Slide Number Placeholder 3"/>
          <p:cNvSpPr>
            <a:spLocks noGrp="1"/>
          </p:cNvSpPr>
          <p:nvPr>
            <p:ph type="sldNum" sz="quarter" idx="10"/>
          </p:nvPr>
        </p:nvSpPr>
        <p:spPr/>
        <p:txBody>
          <a:bodyPr/>
          <a:lstStyle/>
          <a:p>
            <a:fld id="{135DAC7B-09F6-4014-A800-461D1F90C12C}"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tx1">
                    <a:lumMod val="65000"/>
                    <a:lumOff val="35000"/>
                  </a:schemeClr>
                </a:solidFill>
                <a:latin typeface="Georgia" pitchFamily="18" charset="0"/>
                <a:cs typeface="Segoe UI" pitchFamily="34" charset="0"/>
                <a:sym typeface="Wingdings"/>
              </a:rPr>
              <a:t>And,</a:t>
            </a:r>
            <a:r>
              <a:rPr lang="en-US" sz="1200" baseline="0" dirty="0" smtClean="0">
                <a:solidFill>
                  <a:schemeClr val="tx1">
                    <a:lumMod val="65000"/>
                    <a:lumOff val="35000"/>
                  </a:schemeClr>
                </a:solidFill>
                <a:latin typeface="Georgia" pitchFamily="18" charset="0"/>
                <a:cs typeface="Segoe UI" pitchFamily="34" charset="0"/>
                <a:sym typeface="Wingdings"/>
              </a:rPr>
              <a:t> the bedroom is extremely important in teen life. It is where they keep their precious possessions and experiment with their identity through displaying them to parents and peers. </a:t>
            </a:r>
          </a:p>
        </p:txBody>
      </p:sp>
      <p:sp>
        <p:nvSpPr>
          <p:cNvPr id="4" name="Slide Number Placeholder 3"/>
          <p:cNvSpPr>
            <a:spLocks noGrp="1"/>
          </p:cNvSpPr>
          <p:nvPr>
            <p:ph type="sldNum" sz="quarter" idx="10"/>
          </p:nvPr>
        </p:nvSpPr>
        <p:spPr/>
        <p:txBody>
          <a:bodyPr/>
          <a:lstStyle/>
          <a:p>
            <a:fld id="{135DAC7B-09F6-4014-A800-461D1F90C12C}"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this teen had constructed a ‘shrine’ to the teen celebrity Nick Jonas last year. Her tastes had since changed and she moved parts of the shrine to be inconspicuously stored in her closet. </a:t>
            </a:r>
            <a:r>
              <a:rPr lang="en-US" dirty="0" smtClean="0"/>
              <a:t>Most teens shared stories of how their shifting </a:t>
            </a:r>
            <a:r>
              <a:rPr lang="en-US" dirty="0" smtClean="0"/>
              <a:t>tastes, </a:t>
            </a:r>
            <a:r>
              <a:rPr lang="en-US" dirty="0" smtClean="0"/>
              <a:t>and</a:t>
            </a:r>
            <a:r>
              <a:rPr lang="en-US" baseline="0" dirty="0" smtClean="0"/>
              <a:t> values associated with </a:t>
            </a:r>
            <a:r>
              <a:rPr lang="en-US" baseline="0" dirty="0" smtClean="0"/>
              <a:t>them, </a:t>
            </a:r>
            <a:r>
              <a:rPr lang="en-US" dirty="0" smtClean="0"/>
              <a:t>created a continuing re-authorship of their bedroom. </a:t>
            </a:r>
          </a:p>
        </p:txBody>
      </p:sp>
      <p:sp>
        <p:nvSpPr>
          <p:cNvPr id="4" name="Slide Number Placeholder 3"/>
          <p:cNvSpPr>
            <a:spLocks noGrp="1"/>
          </p:cNvSpPr>
          <p:nvPr>
            <p:ph type="sldNum" sz="quarter" idx="10"/>
          </p:nvPr>
        </p:nvSpPr>
        <p:spPr/>
        <p:txBody>
          <a:bodyPr/>
          <a:lstStyle/>
          <a:p>
            <a:fld id="{135DAC7B-09F6-4014-A800-461D1F90C12C}"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So, teens would first give us a tour of their material possessions and different spaces in the bedroom.</a:t>
            </a:r>
          </a:p>
          <a:p>
            <a:r>
              <a:rPr lang="en-US" dirty="0" smtClean="0"/>
              <a:t> </a:t>
            </a:r>
            <a:endParaRPr lang="en-US" sz="1200" dirty="0" smtClean="0">
              <a:solidFill>
                <a:schemeClr val="tx1">
                  <a:lumMod val="65000"/>
                  <a:lumOff val="35000"/>
                </a:schemeClr>
              </a:solidFill>
              <a:latin typeface="Georgia" pitchFamily="18" charset="0"/>
              <a:cs typeface="Segoe UI" pitchFamily="34" charset="0"/>
              <a:sym typeface="Wingding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r>
              <a:rPr lang="en-US" sz="1200" dirty="0" smtClean="0">
                <a:solidFill>
                  <a:schemeClr val="tx1">
                    <a:lumMod val="65000"/>
                    <a:lumOff val="35000"/>
                  </a:schemeClr>
                </a:solidFill>
                <a:latin typeface="Georgia" pitchFamily="18" charset="0"/>
                <a:cs typeface="Segoe UI" pitchFamily="34" charset="0"/>
              </a:rPr>
              <a:t>This was followed by a tour</a:t>
            </a:r>
            <a:r>
              <a:rPr lang="en-US" sz="1200" baseline="0" dirty="0" smtClean="0">
                <a:solidFill>
                  <a:schemeClr val="tx1">
                    <a:lumMod val="65000"/>
                    <a:lumOff val="35000"/>
                  </a:schemeClr>
                </a:solidFill>
                <a:latin typeface="Georgia" pitchFamily="18" charset="0"/>
                <a:cs typeface="Segoe UI" pitchFamily="34" charset="0"/>
              </a:rPr>
              <a:t> of their virtual possessions, which was often access through several digital devices. </a:t>
            </a: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r>
              <a:rPr lang="en-US" sz="1200" dirty="0" smtClean="0">
                <a:solidFill>
                  <a:schemeClr val="tx1">
                    <a:lumMod val="65000"/>
                    <a:lumOff val="35000"/>
                  </a:schemeClr>
                </a:solidFill>
                <a:latin typeface="Georgia" pitchFamily="18" charset="0"/>
                <a:cs typeface="Segoe UI" pitchFamily="34" charset="0"/>
              </a:rPr>
              <a:t>Now</a:t>
            </a:r>
            <a:r>
              <a:rPr lang="en-US" sz="1200" baseline="0" dirty="0" smtClean="0">
                <a:solidFill>
                  <a:schemeClr val="tx1">
                    <a:lumMod val="65000"/>
                    <a:lumOff val="35000"/>
                  </a:schemeClr>
                </a:solidFill>
                <a:latin typeface="Georgia" pitchFamily="18" charset="0"/>
                <a:cs typeface="Segoe UI" pitchFamily="34" charset="0"/>
              </a:rPr>
              <a:t> I am going to describe a very small subset of our findings.</a:t>
            </a: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603504"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lumMod val="65000"/>
                    <a:lumOff val="35000"/>
                  </a:schemeClr>
                </a:solidFill>
                <a:latin typeface="Georgia" pitchFamily="18" charset="0"/>
                <a:cs typeface="Segoe UI" pitchFamily="34" charset="0"/>
              </a:rPr>
              <a:t>While</a:t>
            </a:r>
            <a:r>
              <a:rPr lang="en-US" sz="1200" baseline="0" dirty="0" smtClean="0">
                <a:solidFill>
                  <a:schemeClr val="tx1">
                    <a:lumMod val="65000"/>
                    <a:lumOff val="35000"/>
                  </a:schemeClr>
                </a:solidFill>
                <a:latin typeface="Georgia" pitchFamily="18" charset="0"/>
                <a:cs typeface="Segoe UI" pitchFamily="34" charset="0"/>
              </a:rPr>
              <a:t> bedroom was this space for self exploration, some possessions conflicted with the broader domestic values.  And, several teens described feeling considerably more in control over social networking sites. For example While the trophies Michelle prominently featured in her bedroom were acceptable, she was forbidden to have photos of boyfriend on display.  </a:t>
            </a:r>
          </a:p>
          <a:p>
            <a:pPr marL="0" lvl="0" indent="-603504">
              <a:spcBef>
                <a:spcPts val="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603504"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D9D9D9"/>
                </a:solidFill>
                <a:latin typeface="Georgia"/>
                <a:ea typeface="Helvetica Neue" pitchFamily="-105" charset="0"/>
                <a:cs typeface="Georgia"/>
              </a:rPr>
              <a:t>Here she</a:t>
            </a:r>
            <a:r>
              <a:rPr lang="en-US" sz="1200" baseline="0" dirty="0" smtClean="0">
                <a:solidFill>
                  <a:srgbClr val="D9D9D9"/>
                </a:solidFill>
                <a:latin typeface="Georgia"/>
                <a:ea typeface="Helvetica Neue" pitchFamily="-105" charset="0"/>
                <a:cs typeface="Georgia"/>
              </a:rPr>
              <a:t> says </a:t>
            </a:r>
            <a:r>
              <a:rPr lang="en-US" sz="1200" dirty="0" smtClean="0">
                <a:solidFill>
                  <a:srgbClr val="D9D9D9"/>
                </a:solidFill>
                <a:latin typeface="Georgia"/>
                <a:ea typeface="Helvetica Neue" pitchFamily="-105" charset="0"/>
                <a:cs typeface="Georgia"/>
              </a:rPr>
              <a:t>“…Almost everything [in</a:t>
            </a:r>
            <a:r>
              <a:rPr lang="en-US" sz="1200" baseline="0" dirty="0" smtClean="0">
                <a:solidFill>
                  <a:srgbClr val="D9D9D9"/>
                </a:solidFill>
                <a:latin typeface="Georgia"/>
                <a:ea typeface="Helvetica Neue" pitchFamily="-105" charset="0"/>
                <a:cs typeface="Georgia"/>
              </a:rPr>
              <a:t> my bedroom]</a:t>
            </a:r>
            <a:r>
              <a:rPr lang="en-US" sz="1200" dirty="0" smtClean="0">
                <a:solidFill>
                  <a:srgbClr val="D9D9D9"/>
                </a:solidFill>
                <a:latin typeface="Georgia"/>
                <a:ea typeface="Helvetica Neue" pitchFamily="-105" charset="0"/>
                <a:cs typeface="Georgia"/>
              </a:rPr>
              <a:t> is important. It all represents me. …but there’s also stuff that I could never have here. …I put it on </a:t>
            </a:r>
            <a:r>
              <a:rPr lang="en-US" sz="1200" dirty="0" err="1" smtClean="0">
                <a:solidFill>
                  <a:srgbClr val="D9D9D9"/>
                </a:solidFill>
                <a:latin typeface="Georgia"/>
                <a:ea typeface="Helvetica Neue" pitchFamily="-105" charset="0"/>
                <a:cs typeface="Georgia"/>
              </a:rPr>
              <a:t>Facebook</a:t>
            </a:r>
            <a:r>
              <a:rPr lang="en-US" sz="1200" dirty="0" smtClean="0">
                <a:solidFill>
                  <a:srgbClr val="D9D9D9"/>
                </a:solidFill>
                <a:latin typeface="Georgia"/>
                <a:ea typeface="Helvetica Neue" pitchFamily="-105" charset="0"/>
                <a:cs typeface="Georgia"/>
              </a:rPr>
              <a:t> because</a:t>
            </a:r>
            <a:r>
              <a:rPr lang="en-US" sz="1200" baseline="0" dirty="0" smtClean="0">
                <a:solidFill>
                  <a:srgbClr val="D9D9D9"/>
                </a:solidFill>
                <a:latin typeface="Georgia"/>
                <a:ea typeface="Helvetica Neue" pitchFamily="-105" charset="0"/>
                <a:cs typeface="Georgia"/>
              </a:rPr>
              <a:t> it’s me, but a part of me I don’t need to share with everyone.”</a:t>
            </a:r>
            <a:endParaRPr lang="en-US" sz="1200" dirty="0" smtClean="0">
              <a:solidFill>
                <a:schemeClr val="tx1">
                  <a:lumMod val="65000"/>
                  <a:lumOff val="35000"/>
                </a:schemeClr>
              </a:solidFill>
              <a:latin typeface="Georgia" pitchFamily="18" charset="0"/>
              <a:cs typeface="Segoe UI" pitchFamily="34" charset="0"/>
            </a:endParaRPr>
          </a:p>
          <a:p>
            <a:pPr marL="0" lvl="0" indent="-603504">
              <a:spcBef>
                <a:spcPts val="0"/>
              </a:spcBef>
              <a:defRPr/>
            </a:pPr>
            <a:endParaRPr lang="en-US" sz="1200" baseline="0" dirty="0" smtClean="0">
              <a:solidFill>
                <a:schemeClr val="tx1">
                  <a:lumMod val="65000"/>
                  <a:lumOff val="35000"/>
                </a:schemeClr>
              </a:solidFill>
              <a:latin typeface="Georgia" pitchFamily="18" charset="0"/>
              <a:cs typeface="Segoe UI" pitchFamily="34" charset="0"/>
            </a:endParaRPr>
          </a:p>
          <a:p>
            <a:pPr marL="0" lvl="0" indent="-603504">
              <a:spcBef>
                <a:spcPts val="0"/>
              </a:spcBef>
              <a:defRPr/>
            </a:pPr>
            <a:r>
              <a:rPr lang="en-US" sz="1200" baseline="0" dirty="0" smtClean="0">
                <a:solidFill>
                  <a:schemeClr val="tx1">
                    <a:lumMod val="65000"/>
                    <a:lumOff val="35000"/>
                  </a:schemeClr>
                </a:solidFill>
                <a:latin typeface="Georgia" pitchFamily="18" charset="0"/>
                <a:cs typeface="Segoe UI" pitchFamily="34" charset="0"/>
              </a:rPr>
              <a:t>One example of how teens used their online places to experiment with presenting different aspects of their self to different audiences [[with a somewhat greater range of flexibility than their material environments]] </a:t>
            </a: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lumMod val="65000"/>
                    <a:lumOff val="35000"/>
                  </a:schemeClr>
                </a:solidFill>
                <a:latin typeface="Georgia" pitchFamily="18" charset="0"/>
                <a:cs typeface="Segoe UI" pitchFamily="34" charset="0"/>
              </a:rPr>
              <a:t>In</a:t>
            </a:r>
            <a:r>
              <a:rPr lang="en-US" sz="1200" baseline="0" dirty="0" smtClean="0">
                <a:solidFill>
                  <a:schemeClr val="tx1">
                    <a:lumMod val="65000"/>
                    <a:lumOff val="35000"/>
                  </a:schemeClr>
                </a:solidFill>
                <a:latin typeface="Georgia" pitchFamily="18" charset="0"/>
                <a:cs typeface="Segoe UI" pitchFamily="34" charset="0"/>
              </a:rPr>
              <a:t> our study metadata emerged as a defining aspect of virtual possessions. Before jumping straight into the field examples, I want to first offer a quick example to help contextualize them. </a:t>
            </a:r>
            <a:r>
              <a:rPr lang="en-US" baseline="0" dirty="0" smtClean="0"/>
              <a:t>Take this digital photo for example. </a:t>
            </a:r>
            <a:endParaRPr lang="en-US" dirty="0" smtClean="0"/>
          </a:p>
          <a:p>
            <a:pPr marL="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When posted online it could acquire </a:t>
            </a:r>
            <a:r>
              <a:rPr lang="en-US" dirty="0" smtClean="0"/>
              <a:t>human produced metadata,</a:t>
            </a:r>
            <a:r>
              <a:rPr lang="en-US" baseline="0" dirty="0" smtClean="0"/>
              <a:t> </a:t>
            </a:r>
            <a:r>
              <a:rPr lang="en-US" dirty="0" smtClean="0"/>
              <a:t>such as lightweight: ‘likes’, tags to other people and comments</a:t>
            </a:r>
            <a:r>
              <a:rPr lang="en-US" baseline="0" dirty="0" smtClean="0"/>
              <a:t> which themselves could be text, links to other content, or photos</a:t>
            </a: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Many parents confess a strong</a:t>
            </a:r>
            <a:r>
              <a:rPr lang="en-GB" baseline="0" dirty="0" smtClean="0"/>
              <a:t> attachment to the books they read to their children, often holding onto them long after their children have left home. </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could also acquire machine-produced</a:t>
            </a:r>
            <a:r>
              <a:rPr lang="en-US" baseline="0" dirty="0" smtClean="0"/>
              <a:t> metadata which could include </a:t>
            </a:r>
            <a:r>
              <a:rPr lang="en-US" dirty="0" smtClean="0"/>
              <a:t>the number</a:t>
            </a:r>
            <a:r>
              <a:rPr lang="en-US" baseline="0" dirty="0" smtClean="0"/>
              <a:t> of times viewed, </a:t>
            </a:r>
            <a:r>
              <a:rPr lang="en-US" dirty="0" err="1" smtClean="0"/>
              <a:t>geotags</a:t>
            </a:r>
            <a:r>
              <a:rPr lang="en-US" dirty="0" smtClean="0"/>
              <a:t>, and a</a:t>
            </a:r>
            <a:r>
              <a:rPr lang="en-US" baseline="0" dirty="0" smtClean="0"/>
              <a:t> timestamp from when it was created or exchanged. </a:t>
            </a:r>
          </a:p>
          <a:p>
            <a:endParaRPr lang="en-US" sz="1200" baseline="0" dirty="0" smtClean="0">
              <a:solidFill>
                <a:schemeClr val="tx1">
                  <a:lumMod val="65000"/>
                  <a:lumOff val="35000"/>
                </a:schemeClr>
              </a:solidFill>
              <a:latin typeface="Georgia" pitchFamily="18" charset="0"/>
              <a:cs typeface="Segoe UI" pitchFamily="34" charset="0"/>
            </a:endParaRPr>
          </a:p>
          <a:p>
            <a:r>
              <a:rPr lang="en-US" sz="1200" baseline="0" dirty="0" smtClean="0">
                <a:solidFill>
                  <a:schemeClr val="tx1">
                    <a:lumMod val="65000"/>
                    <a:lumOff val="35000"/>
                  </a:schemeClr>
                </a:solidFill>
                <a:latin typeface="Georgia" pitchFamily="18" charset="0"/>
                <a:cs typeface="Segoe UI" pitchFamily="34" charset="0"/>
              </a:rPr>
              <a:t>Clearly this is just a sample, but with these ideas in mind I’ll now describe a few different field examples of how new value was constructed with metadata.  </a:t>
            </a: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514350">
              <a:spcBef>
                <a:spcPct val="20000"/>
              </a:spcBef>
              <a:defRPr/>
            </a:pPr>
            <a:r>
              <a:rPr lang="en-US" sz="1200" baseline="0" dirty="0" smtClean="0">
                <a:solidFill>
                  <a:schemeClr val="tx1">
                    <a:lumMod val="65000"/>
                    <a:lumOff val="35000"/>
                  </a:schemeClr>
                </a:solidFill>
                <a:latin typeface="Georgia" pitchFamily="18" charset="0"/>
                <a:cs typeface="Segoe UI" pitchFamily="34" charset="0"/>
              </a:rPr>
              <a:t>First I’ll describe an example of human-produced metadata. We found teens gave and received music playlists and sometimes modified metadata as a part of this practice. </a:t>
            </a:r>
          </a:p>
          <a:p>
            <a:pPr marL="0" lvl="0" indent="-514350">
              <a:spcBef>
                <a:spcPct val="20000"/>
              </a:spcBef>
              <a:defRPr/>
            </a:pPr>
            <a:r>
              <a:rPr lang="en-US" sz="1200" baseline="0" dirty="0" smtClean="0">
                <a:solidFill>
                  <a:schemeClr val="tx1">
                    <a:lumMod val="65000"/>
                    <a:lumOff val="35000"/>
                  </a:schemeClr>
                </a:solidFill>
                <a:latin typeface="Georgia" pitchFamily="18" charset="0"/>
                <a:cs typeface="Segoe UI" pitchFamily="34" charset="0"/>
              </a:rPr>
              <a:t>Here Frank describes replacing album art images of songs with photos from events he attended with his girlfriend.. Here he says, </a:t>
            </a:r>
            <a:r>
              <a:rPr lang="en-US" sz="1200" dirty="0" smtClean="0">
                <a:solidFill>
                  <a:srgbClr val="D9D9D9"/>
                </a:solidFill>
                <a:latin typeface="Georgia"/>
                <a:ea typeface="Helvetica Neue" pitchFamily="-105" charset="0"/>
                <a:cs typeface="Georgia"/>
              </a:rPr>
              <a:t>“…before I give her a mix [CD] of songs, I go in the info and put a photo of us together. …[my photo will] come up on her iPod and</a:t>
            </a:r>
            <a:r>
              <a:rPr lang="en-US" sz="1200" baseline="0" dirty="0" smtClean="0">
                <a:solidFill>
                  <a:srgbClr val="D9D9D9"/>
                </a:solidFill>
                <a:latin typeface="Georgia"/>
                <a:ea typeface="Helvetica Neue" pitchFamily="-105" charset="0"/>
                <a:cs typeface="Georgia"/>
              </a:rPr>
              <a:t> it makes it different in her library from everything else” </a:t>
            </a:r>
          </a:p>
          <a:p>
            <a:pPr marL="0" lvl="0" indent="-514350">
              <a:spcBef>
                <a:spcPct val="20000"/>
              </a:spcBef>
              <a:defRPr/>
            </a:pPr>
            <a:endParaRPr lang="en-US" sz="1200" baseline="0" dirty="0" smtClean="0">
              <a:solidFill>
                <a:srgbClr val="D9D9D9"/>
              </a:solidFill>
              <a:latin typeface="Georgia"/>
              <a:ea typeface="Helvetica Neue" pitchFamily="-105" charset="0"/>
              <a:cs typeface="Georgia"/>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514350">
              <a:spcBef>
                <a:spcPct val="20000"/>
              </a:spcBef>
              <a:defRPr/>
            </a:pPr>
            <a:r>
              <a:rPr lang="en-US" sz="1200" dirty="0" smtClean="0">
                <a:solidFill>
                  <a:schemeClr val="tx1">
                    <a:lumMod val="65000"/>
                    <a:lumOff val="35000"/>
                  </a:schemeClr>
                </a:solidFill>
                <a:latin typeface="Georgia" pitchFamily="18" charset="0"/>
                <a:cs typeface="Segoe UI" pitchFamily="34" charset="0"/>
              </a:rPr>
              <a:t>Some teens had collections of all of the music they had ever</a:t>
            </a:r>
            <a:r>
              <a:rPr lang="en-US" sz="1200" baseline="0" dirty="0" smtClean="0">
                <a:solidFill>
                  <a:schemeClr val="tx1">
                    <a:lumMod val="65000"/>
                    <a:lumOff val="35000"/>
                  </a:schemeClr>
                </a:solidFill>
                <a:latin typeface="Georgia" pitchFamily="18" charset="0"/>
                <a:cs typeface="Segoe UI" pitchFamily="34" charset="0"/>
              </a:rPr>
              <a:t> owned. Their music libraries had created machine-produced metadata detailing when and how often songs had been played. Here Kate describes how she has songs in her collection she listened to over the past 5 years. She says </a:t>
            </a:r>
            <a:r>
              <a:rPr lang="en-US" sz="1200" b="1" baseline="0" dirty="0" smtClean="0">
                <a:solidFill>
                  <a:schemeClr val="tx1">
                    <a:lumMod val="65000"/>
                    <a:lumOff val="35000"/>
                  </a:schemeClr>
                </a:solidFill>
                <a:latin typeface="Georgia" pitchFamily="18" charset="0"/>
                <a:cs typeface="Segoe UI" pitchFamily="34" charset="0"/>
              </a:rPr>
              <a:t>“</a:t>
            </a:r>
            <a:r>
              <a:rPr lang="en-US" sz="1200" b="1" dirty="0" smtClean="0">
                <a:solidFill>
                  <a:srgbClr val="D9D9D9"/>
                </a:solidFill>
                <a:latin typeface="Georgia"/>
                <a:ea typeface="Helvetica Neue" pitchFamily="-105" charset="0"/>
                <a:cs typeface="Georgia"/>
              </a:rPr>
              <a:t>the things I like change and I change too, and it’s interesting &lt;read quote&gt;</a:t>
            </a:r>
            <a:r>
              <a:rPr lang="en-US" sz="1200" b="1" dirty="0" smtClean="0">
                <a:solidFill>
                  <a:srgbClr val="FFFF99"/>
                </a:solidFill>
                <a:latin typeface="Georgia"/>
                <a:ea typeface="Helvetica Neue" pitchFamily="-105" charset="0"/>
                <a:cs typeface="Georgia"/>
              </a:rPr>
              <a:t>”</a:t>
            </a:r>
            <a:r>
              <a:rPr lang="en-US" sz="1200" b="1" baseline="0" dirty="0" smtClean="0">
                <a:solidFill>
                  <a:schemeClr val="tx1">
                    <a:lumMod val="65000"/>
                    <a:lumOff val="35000"/>
                  </a:schemeClr>
                </a:solidFill>
                <a:latin typeface="Georgia" pitchFamily="18" charset="0"/>
                <a:cs typeface="Segoe UI" pitchFamily="34" charset="0"/>
              </a:rPr>
              <a:t> </a:t>
            </a:r>
            <a:r>
              <a:rPr lang="en-US" sz="1200" baseline="0" dirty="0" smtClean="0">
                <a:solidFill>
                  <a:schemeClr val="tx1">
                    <a:lumMod val="65000"/>
                    <a:lumOff val="35000"/>
                  </a:schemeClr>
                </a:solidFill>
                <a:latin typeface="Georgia" pitchFamily="18" charset="0"/>
                <a:cs typeface="Segoe UI" pitchFamily="34" charset="0"/>
              </a:rPr>
              <a:t>On a side, it’s interesting something as low resolution as frequency on playlist can be a valued resource for teens exploring aspects of who they were in ways quite different than a photograph. </a:t>
            </a: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514350">
              <a:spcBef>
                <a:spcPct val="20000"/>
              </a:spcBef>
              <a:defRPr/>
            </a:pPr>
            <a:r>
              <a:rPr lang="en-US" sz="1200" dirty="0" smtClean="0">
                <a:solidFill>
                  <a:schemeClr val="tx1">
                    <a:lumMod val="65000"/>
                    <a:lumOff val="35000"/>
                  </a:schemeClr>
                </a:solidFill>
                <a:latin typeface="Georgia" pitchFamily="18" charset="0"/>
                <a:cs typeface="Segoe UI" pitchFamily="34" charset="0"/>
              </a:rPr>
              <a:t>Finally, We</a:t>
            </a:r>
            <a:r>
              <a:rPr lang="en-US" sz="1200" baseline="0" dirty="0" smtClean="0">
                <a:solidFill>
                  <a:schemeClr val="tx1">
                    <a:lumMod val="65000"/>
                    <a:lumOff val="35000"/>
                  </a:schemeClr>
                </a:solidFill>
                <a:latin typeface="Georgia" pitchFamily="18" charset="0"/>
                <a:cs typeface="Segoe UI" pitchFamily="34" charset="0"/>
              </a:rPr>
              <a:t> observed several examples of possessions transitioning between material and virtual forms. For instance, Bill described hand sketched drawings of his Halo avatar which were on display in his bedroom that took digital photos of and uploaded to </a:t>
            </a:r>
            <a:r>
              <a:rPr lang="en-US" sz="1200" baseline="0" dirty="0" err="1" smtClean="0">
                <a:solidFill>
                  <a:schemeClr val="tx1">
                    <a:lumMod val="65000"/>
                    <a:lumOff val="35000"/>
                  </a:schemeClr>
                </a:solidFill>
                <a:latin typeface="Georgia" pitchFamily="18" charset="0"/>
                <a:cs typeface="Segoe UI" pitchFamily="34" charset="0"/>
              </a:rPr>
              <a:t>Facebook</a:t>
            </a:r>
            <a:r>
              <a:rPr lang="en-US" sz="1200" baseline="0" dirty="0" smtClean="0">
                <a:solidFill>
                  <a:schemeClr val="tx1">
                    <a:lumMod val="65000"/>
                    <a:lumOff val="35000"/>
                  </a:schemeClr>
                </a:solidFill>
                <a:latin typeface="Georgia" pitchFamily="18" charset="0"/>
                <a:cs typeface="Segoe UI" pitchFamily="34" charset="0"/>
              </a:rPr>
              <a:t>. </a:t>
            </a:r>
            <a:endParaRPr lang="en-US" sz="1200" dirty="0" smtClean="0">
              <a:solidFill>
                <a:srgbClr val="D9D9D9"/>
              </a:solidFill>
              <a:latin typeface="Georgia"/>
              <a:ea typeface="Helvetica Neue" pitchFamily="-105" charset="0"/>
              <a:cs typeface="Georgia"/>
            </a:endParaRPr>
          </a:p>
          <a:p>
            <a:pPr marL="0" marR="0" lvl="0" indent="-514350" algn="l" defTabSz="914400" rtl="0" eaLnBrk="1" fontAlgn="auto" latinLnBrk="0" hangingPunct="1">
              <a:lnSpc>
                <a:spcPct val="100000"/>
              </a:lnSpc>
              <a:spcBef>
                <a:spcPct val="20000"/>
              </a:spcBef>
              <a:spcAft>
                <a:spcPts val="0"/>
              </a:spcAft>
              <a:buClrTx/>
              <a:buSzTx/>
              <a:buFontTx/>
              <a:buNone/>
              <a:tabLst/>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514350" algn="l" defTabSz="914400" rtl="0" eaLnBrk="1" fontAlgn="auto" latinLnBrk="0" hangingPunct="1">
              <a:lnSpc>
                <a:spcPct val="100000"/>
              </a:lnSpc>
              <a:spcBef>
                <a:spcPct val="20000"/>
              </a:spcBef>
              <a:spcAft>
                <a:spcPts val="0"/>
              </a:spcAft>
              <a:buClrTx/>
              <a:buSzTx/>
              <a:buFontTx/>
              <a:buNone/>
              <a:tabLst/>
              <a:defRPr/>
            </a:pPr>
            <a:r>
              <a:rPr lang="en-US" sz="1200" dirty="0" smtClean="0">
                <a:solidFill>
                  <a:srgbClr val="D9D9D9"/>
                </a:solidFill>
                <a:latin typeface="Georgia"/>
                <a:ea typeface="Helvetica Neue" pitchFamily="-105" charset="0"/>
                <a:cs typeface="Georgia"/>
              </a:rPr>
              <a:t>As a result</a:t>
            </a:r>
            <a:r>
              <a:rPr lang="en-US" sz="1200" baseline="0" dirty="0" smtClean="0">
                <a:solidFill>
                  <a:srgbClr val="D9D9D9"/>
                </a:solidFill>
                <a:latin typeface="Georgia"/>
                <a:ea typeface="Helvetica Neue" pitchFamily="-105" charset="0"/>
                <a:cs typeface="Georgia"/>
              </a:rPr>
              <a:t> several people in his social network left many different kinds of comments on them, which as you can see from the quote, he now thinks about when he enters the room. </a:t>
            </a:r>
          </a:p>
          <a:p>
            <a:pPr marL="0" marR="0" lvl="0" indent="-514350" algn="l" defTabSz="914400" rtl="0" eaLnBrk="1" fontAlgn="auto" latinLnBrk="0" hangingPunct="1">
              <a:lnSpc>
                <a:spcPct val="100000"/>
              </a:lnSpc>
              <a:spcBef>
                <a:spcPct val="20000"/>
              </a:spcBef>
              <a:spcAft>
                <a:spcPts val="0"/>
              </a:spcAft>
              <a:buClrTx/>
              <a:buSzTx/>
              <a:buFontTx/>
              <a:buNone/>
              <a:tabLst/>
              <a:defRPr/>
            </a:pPr>
            <a:endParaRPr lang="en-US" sz="1200" baseline="0" dirty="0" smtClean="0">
              <a:solidFill>
                <a:srgbClr val="D9D9D9"/>
              </a:solidFill>
              <a:latin typeface="Georgia"/>
              <a:ea typeface="Helvetica Neue" pitchFamily="-105" charset="0"/>
              <a:cs typeface="Georgia"/>
            </a:endParaRPr>
          </a:p>
          <a:p>
            <a:pPr marL="0" marR="0" lvl="0" indent="-514350" algn="l" defTabSz="914400" rtl="0" eaLnBrk="1" fontAlgn="auto" latinLnBrk="0" hangingPunct="1">
              <a:lnSpc>
                <a:spcPct val="100000"/>
              </a:lnSpc>
              <a:spcBef>
                <a:spcPct val="20000"/>
              </a:spcBef>
              <a:spcAft>
                <a:spcPts val="0"/>
              </a:spcAft>
              <a:buClrTx/>
              <a:buSzTx/>
              <a:buFontTx/>
              <a:buNone/>
              <a:tabLst/>
              <a:defRPr/>
            </a:pPr>
            <a:r>
              <a:rPr lang="en-US" sz="1200" dirty="0" smtClean="0">
                <a:solidFill>
                  <a:schemeClr val="tx1">
                    <a:lumMod val="65000"/>
                    <a:lumOff val="35000"/>
                  </a:schemeClr>
                </a:solidFill>
                <a:latin typeface="Georgia" pitchFamily="18" charset="0"/>
                <a:cs typeface="Segoe UI" pitchFamily="34" charset="0"/>
              </a:rPr>
              <a:t>This shows how online places were used</a:t>
            </a:r>
            <a:r>
              <a:rPr lang="en-US" sz="1200" baseline="0" dirty="0" smtClean="0">
                <a:solidFill>
                  <a:schemeClr val="tx1">
                    <a:lumMod val="65000"/>
                    <a:lumOff val="35000"/>
                  </a:schemeClr>
                </a:solidFill>
                <a:latin typeface="Georgia" pitchFamily="18" charset="0"/>
                <a:cs typeface="Segoe UI" pitchFamily="34" charset="0"/>
              </a:rPr>
              <a:t> to extend precious material possessions beyond the bedroom to other social groups, and in this case, how the metadata they acquired shaped how material possessions themselves were perceived.  </a:t>
            </a:r>
            <a:endParaRPr lang="en-US" sz="1200" dirty="0" smtClean="0">
              <a:solidFill>
                <a:schemeClr val="tx1">
                  <a:lumMod val="65000"/>
                  <a:lumOff val="35000"/>
                </a:schemeClr>
              </a:solidFill>
              <a:latin typeface="Georgia" pitchFamily="18" charset="0"/>
              <a:cs typeface="Segoe UI" pitchFamily="34" charset="0"/>
            </a:endParaRPr>
          </a:p>
          <a:p>
            <a:pPr marL="0" marR="0" lvl="0" indent="-514350" algn="l" defTabSz="914400" rtl="0" eaLnBrk="1" fontAlgn="auto" latinLnBrk="0" hangingPunct="1">
              <a:lnSpc>
                <a:spcPct val="100000"/>
              </a:lnSpc>
              <a:spcBef>
                <a:spcPct val="20000"/>
              </a:spcBef>
              <a:spcAft>
                <a:spcPts val="0"/>
              </a:spcAft>
              <a:buClrTx/>
              <a:buSzTx/>
              <a:buFontTx/>
              <a:buNone/>
              <a:tabLst/>
              <a:defRPr/>
            </a:pPr>
            <a:endParaRPr lang="en-US" sz="1200" dirty="0" smtClean="0">
              <a:solidFill>
                <a:schemeClr val="tx1">
                  <a:lumMod val="65000"/>
                  <a:lumOff val="35000"/>
                </a:schemeClr>
              </a:solidFill>
              <a:latin typeface="Georgia" pitchFamily="18" charset="0"/>
              <a:cs typeface="Segoe UI" pitchFamily="34" charset="0"/>
            </a:endParaRPr>
          </a:p>
          <a:p>
            <a:pPr marL="0" lvl="0" indent="-514350">
              <a:spcBef>
                <a:spcPct val="20000"/>
              </a:spcBef>
              <a:defRPr/>
            </a:pPr>
            <a:endParaRPr lang="en-US" sz="1200" baseline="0" dirty="0" smtClean="0">
              <a:solidFill>
                <a:schemeClr val="tx1">
                  <a:lumMod val="65000"/>
                  <a:lumOff val="35000"/>
                </a:schemeClr>
              </a:solidFill>
              <a:latin typeface="Georgia" pitchFamily="18" charset="0"/>
              <a:cs typeface="Segoe UI" pitchFamily="34" charset="0"/>
            </a:endParaRPr>
          </a:p>
          <a:p>
            <a:pPr marL="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Now I</a:t>
            </a:r>
            <a:r>
              <a:rPr lang="en-US" sz="1200" baseline="0" dirty="0" smtClean="0">
                <a:latin typeface="Georgia"/>
                <a:ea typeface="Helvetica Neue" charset="0"/>
                <a:cs typeface="Georgia"/>
              </a:rPr>
              <a:t> am going to mention a few design opportunities and issues suggested by the findings, however there are many more detailed in the paper. </a:t>
            </a: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 </a:t>
            </a:r>
          </a:p>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The ability</a:t>
            </a:r>
            <a:r>
              <a:rPr lang="en-US" sz="1200" baseline="0" dirty="0" smtClean="0">
                <a:latin typeface="Georgia"/>
                <a:ea typeface="Helvetica Neue" charset="0"/>
                <a:cs typeface="Georgia"/>
              </a:rPr>
              <a:t> to have and hold onto metadata made</a:t>
            </a:r>
            <a:r>
              <a:rPr lang="en-US" sz="1200" baseline="0" dirty="0" smtClean="0">
                <a:latin typeface="Georgia"/>
                <a:ea typeface="Helvetica Neue" charset="0"/>
                <a:cs typeface="Georgia"/>
              </a:rPr>
              <a:t> appeared to make virtual </a:t>
            </a:r>
            <a:r>
              <a:rPr lang="en-US" sz="1200" baseline="0" dirty="0" smtClean="0">
                <a:latin typeface="Georgia"/>
                <a:ea typeface="Helvetica Neue" charset="0"/>
                <a:cs typeface="Georgia"/>
              </a:rPr>
              <a:t>things more valuable, and it was used in several ways. </a:t>
            </a: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 </a:t>
            </a:r>
          </a:p>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Teens used metadata to make virtual possessions more personalized. To better</a:t>
            </a:r>
            <a:r>
              <a:rPr lang="en-US" sz="1200" baseline="0" dirty="0" smtClean="0">
                <a:latin typeface="Georgia"/>
                <a:ea typeface="Helvetica Neue" charset="0"/>
                <a:cs typeface="Georgia"/>
              </a:rPr>
              <a:t> connect virtual </a:t>
            </a:r>
            <a:r>
              <a:rPr lang="en-US" sz="1200" dirty="0" smtClean="0">
                <a:latin typeface="Georgia"/>
                <a:ea typeface="Helvetica Neue" charset="0"/>
                <a:cs typeface="Georgia"/>
              </a:rPr>
              <a:t>things to particular experiences and to develop histories</a:t>
            </a:r>
            <a:r>
              <a:rPr lang="en-US" sz="1200" baseline="0" dirty="0" smtClean="0">
                <a:latin typeface="Georgia"/>
                <a:ea typeface="Helvetica Neue" charset="0"/>
                <a:cs typeface="Georgia"/>
              </a:rPr>
              <a:t> around them</a:t>
            </a:r>
            <a:r>
              <a:rPr lang="en-US" sz="1200" dirty="0" smtClean="0">
                <a:latin typeface="Georgia"/>
                <a:ea typeface="Helvetica Neue" charset="0"/>
                <a:cs typeface="Georgia"/>
              </a:rPr>
              <a:t>.</a:t>
            </a:r>
          </a:p>
          <a:p>
            <a:pPr>
              <a:spcAft>
                <a:spcPts val="600"/>
              </a:spcAft>
            </a:pP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 </a:t>
            </a:r>
          </a:p>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Creating new tools that leverage both human and machine-produced</a:t>
            </a:r>
            <a:r>
              <a:rPr lang="en-US" sz="1200" baseline="0" dirty="0" smtClean="0">
                <a:latin typeface="Georgia"/>
                <a:ea typeface="Helvetica Neue" charset="0"/>
                <a:cs typeface="Georgia"/>
              </a:rPr>
              <a:t> metadata as resources for </a:t>
            </a:r>
            <a:r>
              <a:rPr lang="en-US" sz="1200" dirty="0" smtClean="0">
                <a:latin typeface="Georgia"/>
                <a:ea typeface="Helvetica Neue" charset="0"/>
                <a:cs typeface="Georgia"/>
              </a:rPr>
              <a:t>people</a:t>
            </a:r>
            <a:r>
              <a:rPr lang="en-US" sz="1200" baseline="0" dirty="0" smtClean="0">
                <a:latin typeface="Georgia"/>
                <a:ea typeface="Helvetica Neue" charset="0"/>
                <a:cs typeface="Georgia"/>
              </a:rPr>
              <a:t> to make their virtual things more reflective of self, relationships or experiences.</a:t>
            </a:r>
            <a:r>
              <a:rPr lang="en-US" sz="1200" baseline="0" dirty="0" smtClean="0">
                <a:latin typeface="Georgia"/>
                <a:ea typeface="Helvetica Neue" charset="0"/>
                <a:cs typeface="Georgia"/>
              </a:rPr>
              <a:t> Personalizing music collections is an obvious area from the field examples. Better contextualizing collections of content…</a:t>
            </a:r>
          </a:p>
          <a:p>
            <a:pPr>
              <a:spcAft>
                <a:spcPts val="600"/>
              </a:spcAft>
            </a:pPr>
            <a:r>
              <a:rPr lang="en-US" sz="1200" dirty="0" smtClean="0">
                <a:latin typeface="Georgia"/>
                <a:ea typeface="Helvetica Neue" charset="0"/>
                <a:cs typeface="Georgia"/>
              </a:rPr>
              <a:t>There</a:t>
            </a:r>
            <a:r>
              <a:rPr lang="en-US" sz="1200" baseline="0" dirty="0" smtClean="0">
                <a:latin typeface="Georgia"/>
                <a:ea typeface="Helvetica Neue" charset="0"/>
                <a:cs typeface="Georgia"/>
              </a:rPr>
              <a:t> </a:t>
            </a:r>
            <a:r>
              <a:rPr lang="en-US" sz="1200" baseline="0" dirty="0" smtClean="0">
                <a:latin typeface="Georgia"/>
                <a:ea typeface="Helvetica Neue" charset="0"/>
                <a:cs typeface="Georgia"/>
              </a:rPr>
              <a:t>also seems to be </a:t>
            </a:r>
            <a:r>
              <a:rPr lang="en-US" sz="1200" dirty="0" smtClean="0">
                <a:latin typeface="Georgia"/>
                <a:ea typeface="Helvetica Neue" charset="0"/>
                <a:cs typeface="Georgia"/>
              </a:rPr>
              <a:t>an opportunity fo</a:t>
            </a:r>
            <a:r>
              <a:rPr lang="en-US" sz="1200" baseline="0" dirty="0" smtClean="0">
                <a:latin typeface="Georgia"/>
                <a:ea typeface="Helvetica Neue" charset="0"/>
                <a:cs typeface="Georgia"/>
              </a:rPr>
              <a:t>r making better mechanisms for capturing these diverse kinds of metadata. This starts to raise questions around how do we collect and make these things accessible in appropriate ways? </a:t>
            </a: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 </a:t>
            </a:r>
          </a:p>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We also found teens</a:t>
            </a:r>
            <a:r>
              <a:rPr lang="en-US" sz="1200" baseline="0" dirty="0" smtClean="0">
                <a:latin typeface="Georgia"/>
                <a:ea typeface="Helvetica Neue" charset="0"/>
                <a:cs typeface="Georgia"/>
              </a:rPr>
              <a:t> put virtual copies of precious material things in online places to make them available to different audiences and acquire new social metadata. </a:t>
            </a:r>
            <a:r>
              <a:rPr lang="en-US" sz="1200" dirty="0" smtClean="0">
                <a:latin typeface="Georgia"/>
                <a:ea typeface="Helvetica Neue" charset="0"/>
                <a:cs typeface="Georgia"/>
              </a:rPr>
              <a:t>There is an </a:t>
            </a:r>
            <a:r>
              <a:rPr lang="en-US" sz="1200" dirty="0" err="1" smtClean="0">
                <a:latin typeface="Georgia"/>
                <a:ea typeface="Helvetica Neue" charset="0"/>
                <a:cs typeface="Georgia"/>
              </a:rPr>
              <a:t>opp</a:t>
            </a:r>
            <a:r>
              <a:rPr lang="en-US" sz="1200" baseline="0" dirty="0" smtClean="0">
                <a:latin typeface="Georgia"/>
                <a:ea typeface="Helvetica Neue" charset="0"/>
                <a:cs typeface="Georgia"/>
              </a:rPr>
              <a:t> for attributing metadata to physical things. In a sense these virtual proxies could </a:t>
            </a:r>
            <a:r>
              <a:rPr lang="en-US" sz="1200" dirty="0" smtClean="0">
                <a:latin typeface="Georgia"/>
                <a:ea typeface="Helvetica Neue" charset="0"/>
                <a:cs typeface="Georgia"/>
              </a:rPr>
              <a:t>collect</a:t>
            </a:r>
            <a:r>
              <a:rPr lang="en-US" sz="1200" baseline="0" dirty="0" smtClean="0">
                <a:latin typeface="Georgia"/>
                <a:ea typeface="Helvetica Neue" charset="0"/>
                <a:cs typeface="Georgia"/>
              </a:rPr>
              <a:t> </a:t>
            </a:r>
            <a:r>
              <a:rPr lang="en-US" sz="1200" dirty="0" smtClean="0">
                <a:latin typeface="Georgia"/>
                <a:ea typeface="Helvetica Neue" charset="0"/>
                <a:cs typeface="Georgia"/>
              </a:rPr>
              <a:t>different</a:t>
            </a:r>
            <a:r>
              <a:rPr lang="en-US" sz="1200" baseline="0" dirty="0" smtClean="0">
                <a:latin typeface="Georgia"/>
                <a:ea typeface="Helvetica Neue" charset="0"/>
                <a:cs typeface="Georgia"/>
              </a:rPr>
              <a:t> kinds of metadata and potentially create </a:t>
            </a:r>
            <a:r>
              <a:rPr lang="en-US" sz="1200" dirty="0" smtClean="0">
                <a:latin typeface="Georgia"/>
                <a:ea typeface="Helvetica Neue" charset="0"/>
                <a:cs typeface="Georgia"/>
              </a:rPr>
              <a:t>rich personal</a:t>
            </a:r>
            <a:r>
              <a:rPr lang="en-US" sz="1200" baseline="0" dirty="0" smtClean="0">
                <a:latin typeface="Georgia"/>
                <a:ea typeface="Helvetica Neue" charset="0"/>
                <a:cs typeface="Georgia"/>
              </a:rPr>
              <a:t> or shared </a:t>
            </a:r>
            <a:r>
              <a:rPr lang="en-US" sz="1200" dirty="0" smtClean="0">
                <a:latin typeface="Georgia"/>
                <a:ea typeface="Helvetica Neue" charset="0"/>
                <a:cs typeface="Georgia"/>
              </a:rPr>
              <a:t>histories of a thing.</a:t>
            </a:r>
          </a:p>
          <a:p>
            <a:pPr>
              <a:spcAft>
                <a:spcPts val="600"/>
              </a:spcAft>
            </a:pP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Just some of many possibilities</a:t>
            </a:r>
            <a:r>
              <a:rPr lang="en-US" sz="1200" baseline="0" dirty="0" smtClean="0">
                <a:latin typeface="Georgia"/>
                <a:ea typeface="Helvetica Neue" charset="0"/>
                <a:cs typeface="Georgia"/>
              </a:rPr>
              <a:t>. But importantly the </a:t>
            </a:r>
            <a:r>
              <a:rPr lang="en-US" sz="1200" dirty="0" smtClean="0">
                <a:latin typeface="Georgia"/>
                <a:ea typeface="Helvetica Neue" charset="0"/>
                <a:cs typeface="Georgia"/>
              </a:rPr>
              <a:t>structures</a:t>
            </a:r>
            <a:r>
              <a:rPr lang="en-US" sz="1200" baseline="0" dirty="0" smtClean="0">
                <a:latin typeface="Georgia"/>
                <a:ea typeface="Helvetica Neue" charset="0"/>
                <a:cs typeface="Georgia"/>
              </a:rPr>
              <a:t> needed for </a:t>
            </a:r>
            <a:r>
              <a:rPr lang="en-US" sz="1200" dirty="0" smtClean="0">
                <a:latin typeface="Georgia"/>
                <a:ea typeface="Helvetica Neue" charset="0"/>
                <a:cs typeface="Georgia"/>
              </a:rPr>
              <a:t>capturing this kind of metadata are currently</a:t>
            </a:r>
            <a:r>
              <a:rPr lang="en-US" sz="1200" baseline="0" dirty="0" smtClean="0">
                <a:latin typeface="Georgia"/>
                <a:ea typeface="Helvetica Neue" charset="0"/>
                <a:cs typeface="Georgia"/>
              </a:rPr>
              <a:t> not in place to make them possible. </a:t>
            </a: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 </a:t>
            </a:r>
          </a:p>
        </p:txBody>
      </p:sp>
      <p:sp>
        <p:nvSpPr>
          <p:cNvPr id="4" name="Slide Number Placeholder 3"/>
          <p:cNvSpPr>
            <a:spLocks noGrp="1"/>
          </p:cNvSpPr>
          <p:nvPr>
            <p:ph type="sldNum" sz="quarter" idx="10"/>
          </p:nvPr>
        </p:nvSpPr>
        <p:spPr/>
        <p:txBody>
          <a:bodyPr/>
          <a:lstStyle/>
          <a:p>
            <a:fld id="{135DAC7B-09F6-4014-A800-461D1F90C12C}"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If</a:t>
            </a:r>
            <a:r>
              <a:rPr lang="en-GB" baseline="0" dirty="0" smtClean="0"/>
              <a:t> </a:t>
            </a:r>
            <a:r>
              <a:rPr lang="en-GB" baseline="0" dirty="0" err="1" smtClean="0"/>
              <a:t>e</a:t>
            </a:r>
            <a:r>
              <a:rPr lang="en-GB" baseline="0" dirty="0" smtClean="0"/>
              <a:t>-readers replace physical books, will parents who read digital stories to their children instead develop an attachment to a particular device or digital file? </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The use of virtual possessions for self exploration</a:t>
            </a:r>
            <a:r>
              <a:rPr lang="en-US" sz="1200" baseline="0" dirty="0" smtClean="0">
                <a:latin typeface="Georgia"/>
                <a:ea typeface="Helvetica Neue" charset="0"/>
                <a:cs typeface="Georgia"/>
              </a:rPr>
              <a:t> and experimentation was tightly linked to construction of value with them. </a:t>
            </a: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-In some cases, online</a:t>
            </a:r>
            <a:r>
              <a:rPr lang="en-US" sz="1200" baseline="0" dirty="0" smtClean="0">
                <a:latin typeface="Georgia"/>
                <a:ea typeface="Helvetica Neue" charset="0"/>
                <a:cs typeface="Georgia"/>
              </a:rPr>
              <a:t> places enabled </a:t>
            </a:r>
            <a:r>
              <a:rPr lang="en-US" sz="1200" dirty="0" smtClean="0">
                <a:latin typeface="Georgia"/>
                <a:ea typeface="Helvetica Neue" charset="0"/>
                <a:cs typeface="Georgia"/>
              </a:rPr>
              <a:t>more</a:t>
            </a:r>
            <a:r>
              <a:rPr lang="en-US" sz="1200" baseline="0" dirty="0" smtClean="0">
                <a:latin typeface="Georgia"/>
                <a:ea typeface="Helvetica Neue" charset="0"/>
                <a:cs typeface="Georgia"/>
              </a:rPr>
              <a:t> </a:t>
            </a:r>
            <a:r>
              <a:rPr lang="en-US" sz="1200" dirty="0" smtClean="0">
                <a:latin typeface="Georgia"/>
                <a:ea typeface="Helvetica Neue" charset="0"/>
                <a:cs typeface="Georgia"/>
              </a:rPr>
              <a:t>control over expression and </a:t>
            </a:r>
            <a:r>
              <a:rPr lang="en-US" sz="1200" dirty="0" err="1" smtClean="0">
                <a:latin typeface="Georgia"/>
                <a:ea typeface="Helvetica Neue" charset="0"/>
                <a:cs typeface="Georgia"/>
              </a:rPr>
              <a:t>curation</a:t>
            </a:r>
            <a:r>
              <a:rPr lang="en-US" sz="1200" dirty="0" smtClean="0">
                <a:latin typeface="Georgia"/>
                <a:ea typeface="Helvetica Neue" charset="0"/>
                <a:cs typeface="Georgia"/>
              </a:rPr>
              <a:t> of different</a:t>
            </a:r>
            <a:r>
              <a:rPr lang="en-US" sz="1200" dirty="0" smtClean="0">
                <a:latin typeface="Georgia"/>
                <a:ea typeface="Helvetica Neue" charset="0"/>
                <a:cs typeface="Georgia"/>
              </a:rPr>
              <a:t> aspects of identity</a:t>
            </a:r>
            <a:r>
              <a:rPr lang="en-US" sz="1200" baseline="0" dirty="0" smtClean="0">
                <a:latin typeface="Georgia"/>
                <a:ea typeface="Helvetica Neue" charset="0"/>
                <a:cs typeface="Georgia"/>
              </a:rPr>
              <a:t> presented to…</a:t>
            </a:r>
            <a:r>
              <a:rPr lang="en-US" sz="1200" dirty="0" smtClean="0">
                <a:latin typeface="Georgia"/>
                <a:ea typeface="Helvetica Neue" charset="0"/>
                <a:cs typeface="Georgia"/>
              </a:rPr>
              <a:t>.</a:t>
            </a:r>
            <a:r>
              <a:rPr lang="en-US" sz="1200" baseline="0" dirty="0" smtClean="0">
                <a:latin typeface="Georgia"/>
                <a:ea typeface="Helvetica Neue" charset="0"/>
                <a:cs typeface="Georgia"/>
              </a:rPr>
              <a:t> </a:t>
            </a: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-There</a:t>
            </a:r>
            <a:r>
              <a:rPr lang="en-US" sz="1200" baseline="0" dirty="0" smtClean="0">
                <a:latin typeface="Georgia"/>
                <a:ea typeface="Helvetica Neue" charset="0"/>
                <a:cs typeface="Georgia"/>
              </a:rPr>
              <a:t> was a desire to breakdown boundaries and make the possessions involved in social interactions happening across virtual and material environments more available. </a:t>
            </a:r>
            <a:endParaRPr lang="en-US" sz="1200" dirty="0" smtClean="0">
              <a:latin typeface="Georgia"/>
              <a:ea typeface="Helvetica Neue" charset="0"/>
              <a:cs typeface="Georgia"/>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General</a:t>
            </a:r>
            <a:r>
              <a:rPr lang="en-US" sz="1200" baseline="0" dirty="0" smtClean="0">
                <a:latin typeface="Georgia"/>
                <a:ea typeface="Helvetica Neue" charset="0"/>
                <a:cs typeface="Georgia"/>
              </a:rPr>
              <a:t> opportunity in …present.  </a:t>
            </a:r>
            <a:r>
              <a:rPr lang="en-US" sz="1200" dirty="0" smtClean="0">
                <a:latin typeface="Georgia"/>
                <a:ea typeface="Helvetica Neue" charset="0"/>
                <a:cs typeface="Georgia"/>
              </a:rPr>
              <a:t>Beyond presence, there</a:t>
            </a:r>
            <a:r>
              <a:rPr lang="en-US" sz="1200" baseline="0" dirty="0" smtClean="0">
                <a:latin typeface="Georgia"/>
                <a:ea typeface="Helvetica Neue" charset="0"/>
                <a:cs typeface="Georgia"/>
              </a:rPr>
              <a:t> also seem to be opportunities for re-imagining the forms of these things and behaviors they could enhanced with. For example, the form through which a person’s entire body of text messages or other digital collections could be dramatically re-imagined to open up new engagements with them. Virtual things could be made ‘socially’ reactive to different people as they enter and exit a room to help create new ways of selecting and presenting different aspects of a person’s identity to groups they encounter. This opens up questions about how new forms and behavior might shape how value and attachment is formed with virtual things. </a:t>
            </a:r>
            <a:endParaRPr lang="en-US" sz="1200" dirty="0" smtClean="0">
              <a:latin typeface="Georgia"/>
              <a:ea typeface="Helvetica Neue" charset="0"/>
              <a:cs typeface="Georgia"/>
            </a:endParaRPr>
          </a:p>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In the paper</a:t>
            </a:r>
            <a:r>
              <a:rPr lang="en-US" sz="1200" baseline="0" dirty="0" smtClean="0">
                <a:latin typeface="Georgia"/>
                <a:ea typeface="Helvetica Neue" charset="0"/>
                <a:cs typeface="Georgia"/>
              </a:rPr>
              <a:t> we also highlight several potential issues the HCI community should consider when developing new technologies and systems in this space. </a:t>
            </a: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For</a:t>
            </a:r>
            <a:r>
              <a:rPr lang="en-US" sz="1200" baseline="0" dirty="0" smtClean="0">
                <a:latin typeface="Georgia"/>
                <a:ea typeface="Helvetica Neue" charset="0"/>
                <a:cs typeface="Georgia"/>
              </a:rPr>
              <a:t> example….</a:t>
            </a: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People actively reinvent themselves by selecting which elements of their past to keep and which to let go.</a:t>
            </a:r>
          </a:p>
          <a:p>
            <a:pPr>
              <a:spcAft>
                <a:spcPts val="600"/>
              </a:spcAft>
            </a:pP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While VPs can potentially support identity construction processes, how a person might dispossess a virtual thing is unclear. </a:t>
            </a:r>
          </a:p>
          <a:p>
            <a:pPr>
              <a:spcAft>
                <a:spcPts val="600"/>
              </a:spcAft>
            </a:pP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Shared possessions (e.g. photos + metadata) could pose problems as consensus is required across various members on dispossession</a:t>
            </a:r>
          </a:p>
          <a:p>
            <a:pPr>
              <a:spcAft>
                <a:spcPts val="600"/>
              </a:spcAft>
            </a:pPr>
            <a:endParaRPr lang="en-US" sz="1200" dirty="0" smtClean="0">
              <a:latin typeface="Georgia"/>
              <a:ea typeface="Helvetica Neue" charset="0"/>
              <a:cs typeface="Georgia"/>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The persistent archiving of virtual possessions over time offers new opportunities to support reflection on life experiences; </a:t>
            </a:r>
          </a:p>
          <a:p>
            <a:pPr>
              <a:spcAft>
                <a:spcPts val="600"/>
              </a:spcAft>
            </a:pP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however it also creates an exacting history of who we are, leaving little space for romanticizing about the past and forgetting experiences we no longer wish to relive </a:t>
            </a:r>
          </a:p>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The key issue: social boundaries do not yet exist around these future practices are not fully formed. We need to prototype and make new artifacts to probe where boundaries might lie and where</a:t>
            </a:r>
            <a:r>
              <a:rPr lang="en-US" sz="1200" baseline="0" dirty="0" smtClean="0">
                <a:latin typeface="Georgia"/>
                <a:ea typeface="Helvetica Neue" charset="0"/>
                <a:cs typeface="Georgia"/>
              </a:rPr>
              <a:t> </a:t>
            </a:r>
            <a:r>
              <a:rPr lang="en-US" sz="1200" dirty="0" smtClean="0">
                <a:latin typeface="Georgia"/>
                <a:ea typeface="Helvetica Neue" charset="0"/>
                <a:cs typeface="Georgia"/>
              </a:rPr>
              <a:t>potential consequences might emerge.</a:t>
            </a:r>
          </a:p>
          <a:p>
            <a:pPr>
              <a:spcAft>
                <a:spcPts val="600"/>
              </a:spcAft>
            </a:pPr>
            <a:endParaRPr lang="en-US" sz="1200" dirty="0" smtClean="0">
              <a:latin typeface="Georgia"/>
              <a:ea typeface="Helvetica Neue" charset="0"/>
              <a:cs typeface="Georgia"/>
            </a:endParaRPr>
          </a:p>
          <a:p>
            <a:pPr>
              <a:spcAft>
                <a:spcPts val="600"/>
              </a:spcAft>
            </a:pPr>
            <a:r>
              <a:rPr lang="en-US" sz="1200" dirty="0" smtClean="0">
                <a:latin typeface="Georgia"/>
                <a:ea typeface="Helvetica Neue" charset="0"/>
                <a:cs typeface="Georgia"/>
              </a:rPr>
              <a:t>These issues and several others could be useful framing mechanisms for future research in HCI as we determine future socially beneficial design interventions</a:t>
            </a:r>
          </a:p>
        </p:txBody>
      </p:sp>
      <p:sp>
        <p:nvSpPr>
          <p:cNvPr id="4" name="Slide Number Placeholder 3"/>
          <p:cNvSpPr>
            <a:spLocks noGrp="1"/>
          </p:cNvSpPr>
          <p:nvPr>
            <p:ph type="sldNum" sz="quarter" idx="10"/>
          </p:nvPr>
        </p:nvSpPr>
        <p:spPr/>
        <p:txBody>
          <a:bodyPr/>
          <a:lstStyle/>
          <a:p>
            <a:fld id="{135DAC7B-09F6-4014-A800-461D1F90C12C}" type="slidenum">
              <a:rPr lang="en-GB" smtClean="0"/>
              <a:pPr/>
              <a:t>36</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developed an interactive bedroom to begi</a:t>
            </a:r>
            <a:r>
              <a:rPr lang="en-GB" baseline="0" dirty="0" smtClean="0"/>
              <a:t>n critically probing these issues. </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37</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Ultimately we hope this</a:t>
            </a:r>
            <a:r>
              <a:rPr lang="en-GB" dirty="0" smtClean="0"/>
              <a:t> research</a:t>
            </a:r>
            <a:r>
              <a:rPr lang="en-GB" baseline="0" dirty="0" smtClean="0"/>
              <a:t> </a:t>
            </a:r>
            <a:r>
              <a:rPr lang="en-GB" dirty="0" smtClean="0"/>
              <a:t>will </a:t>
            </a:r>
            <a:r>
              <a:rPr lang="en-GB" dirty="0" smtClean="0"/>
              <a:t>lead</a:t>
            </a:r>
            <a:r>
              <a:rPr lang="en-GB" baseline="0" dirty="0" smtClean="0"/>
              <a:t> to further</a:t>
            </a:r>
            <a:r>
              <a:rPr lang="en-GB" baseline="0" dirty="0" smtClean="0"/>
              <a:t> critical </a:t>
            </a:r>
            <a:r>
              <a:rPr lang="en-GB" baseline="0" dirty="0" smtClean="0"/>
              <a:t>inquiry into how people in the future might interact and live with their virtual things in more meaningful and self determined, and values-oriented ways. </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38</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For over a hundred years researchers across many disciplines have investigated the significance of people’s material possessions</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40</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41</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514350">
              <a:spcBef>
                <a:spcPct val="20000"/>
              </a:spcBef>
              <a:defRPr/>
            </a:pPr>
            <a:r>
              <a:rPr lang="en-US" sz="1200" dirty="0" smtClean="0">
                <a:solidFill>
                  <a:schemeClr val="tx1">
                    <a:lumMod val="65000"/>
                    <a:lumOff val="35000"/>
                  </a:schemeClr>
                </a:solidFill>
                <a:latin typeface="Georgia" pitchFamily="18" charset="0"/>
                <a:cs typeface="Segoe UI" pitchFamily="34" charset="0"/>
              </a:rPr>
              <a:t>In</a:t>
            </a:r>
            <a:r>
              <a:rPr lang="en-US" sz="1200" baseline="0" dirty="0" smtClean="0">
                <a:solidFill>
                  <a:schemeClr val="tx1">
                    <a:lumMod val="65000"/>
                    <a:lumOff val="35000"/>
                  </a:schemeClr>
                </a:solidFill>
                <a:latin typeface="Georgia" pitchFamily="18" charset="0"/>
                <a:cs typeface="Segoe UI" pitchFamily="34" charset="0"/>
              </a:rPr>
              <a:t> online places, some teens used the ‘tag’ function in </a:t>
            </a:r>
            <a:r>
              <a:rPr lang="en-US" sz="1200" baseline="0" dirty="0" err="1" smtClean="0">
                <a:solidFill>
                  <a:schemeClr val="tx1">
                    <a:lumMod val="65000"/>
                    <a:lumOff val="35000"/>
                  </a:schemeClr>
                </a:solidFill>
                <a:latin typeface="Georgia" pitchFamily="18" charset="0"/>
                <a:cs typeface="Segoe UI" pitchFamily="34" charset="0"/>
              </a:rPr>
              <a:t>Facebook</a:t>
            </a:r>
            <a:r>
              <a:rPr lang="en-US" sz="1200" baseline="0" dirty="0" smtClean="0">
                <a:solidFill>
                  <a:schemeClr val="tx1">
                    <a:lumMod val="65000"/>
                    <a:lumOff val="35000"/>
                  </a:schemeClr>
                </a:solidFill>
                <a:latin typeface="Georgia" pitchFamily="18" charset="0"/>
                <a:cs typeface="Segoe UI" pitchFamily="34" charset="0"/>
              </a:rPr>
              <a:t> to link to a set of friends that extended beyond the people in a specific photo. Mary describes this practice, saying </a:t>
            </a:r>
            <a:r>
              <a:rPr lang="en-US" sz="1200" b="1" dirty="0" smtClean="0">
                <a:solidFill>
                  <a:srgbClr val="D9D9D9"/>
                </a:solidFill>
                <a:latin typeface="Georgia"/>
                <a:ea typeface="Helvetica Neue" pitchFamily="-105" charset="0"/>
                <a:cs typeface="Georgia"/>
              </a:rPr>
              <a:t>“…it’s a way to get their attention and get them to comment on the photo or, if they don’t, …it’s linking you all together. …</a:t>
            </a:r>
            <a:r>
              <a:rPr lang="en-US" sz="1200" b="1" dirty="0" smtClean="0">
                <a:solidFill>
                  <a:srgbClr val="FFFF99"/>
                </a:solidFill>
                <a:latin typeface="Georgia"/>
                <a:ea typeface="Helvetica Neue" pitchFamily="-105" charset="0"/>
                <a:cs typeface="Georgia"/>
              </a:rPr>
              <a:t>you’re showing something happened that made you think of them.”</a:t>
            </a:r>
            <a:r>
              <a:rPr lang="en-US" sz="1200" b="1" baseline="0" dirty="0" smtClean="0">
                <a:solidFill>
                  <a:schemeClr val="tx1">
                    <a:lumMod val="65000"/>
                    <a:lumOff val="35000"/>
                  </a:schemeClr>
                </a:solidFill>
                <a:latin typeface="Georgia" pitchFamily="18" charset="0"/>
                <a:ea typeface="+mn-ea"/>
                <a:cs typeface="Segoe UI" pitchFamily="34" charset="0"/>
              </a:rPr>
              <a:t> </a:t>
            </a:r>
            <a:r>
              <a:rPr lang="en-US" sz="1200" baseline="0" dirty="0" smtClean="0">
                <a:solidFill>
                  <a:schemeClr val="tx1">
                    <a:lumMod val="65000"/>
                    <a:lumOff val="35000"/>
                  </a:schemeClr>
                </a:solidFill>
                <a:latin typeface="Georgia" pitchFamily="18" charset="0"/>
                <a:cs typeface="Segoe UI" pitchFamily="34" charset="0"/>
              </a:rPr>
              <a:t>Metadata helped support sharing practices and value emerged from the creation of metadata instead of the virtual possession itself. </a:t>
            </a: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42</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While virtual possessions can increase a sense of social connectedness across individuals and groups, they could also work to amplify differences and reinforce cliques</a:t>
            </a:r>
          </a:p>
          <a:p>
            <a:pPr>
              <a:spcAft>
                <a:spcPts val="600"/>
              </a:spcAft>
            </a:pPr>
            <a:endParaRPr lang="en-US" sz="1200" dirty="0" smtClean="0">
              <a:latin typeface="Georgia"/>
              <a:ea typeface="Helvetica Neue" charset="0"/>
              <a:cs typeface="Georgia"/>
            </a:endParaRPr>
          </a:p>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43</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While virtual possessions can increase a sense of social connectedness across individuals and groups, they could also work to amplify differences and reinforce cliques</a:t>
            </a:r>
          </a:p>
          <a:p>
            <a:pPr>
              <a:spcAft>
                <a:spcPts val="600"/>
              </a:spcAft>
            </a:pPr>
            <a:endParaRPr lang="en-US" sz="1200" dirty="0" smtClean="0">
              <a:latin typeface="Georgia"/>
              <a:ea typeface="Helvetica Neue" charset="0"/>
              <a:cs typeface="Georgia"/>
            </a:endParaRPr>
          </a:p>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44</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New technologies for presentation of virtual possessions could provide people with valuable portraits of their identity; however they could equally self obsession through creating the ongoing obligation to curate multiple selves</a:t>
            </a:r>
          </a:p>
          <a:p>
            <a:pPr>
              <a:spcAft>
                <a:spcPts val="600"/>
              </a:spcAft>
            </a:pPr>
            <a:endParaRPr lang="en-US" sz="1200" dirty="0" smtClean="0">
              <a:latin typeface="Georgia"/>
              <a:ea typeface="Helvetica Neue" charset="0"/>
              <a:cs typeface="Georgia"/>
            </a:endParaRPr>
          </a:p>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45</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dirty="0" smtClean="0">
                <a:latin typeface="Georgia"/>
                <a:ea typeface="Helvetica Neue" charset="0"/>
                <a:cs typeface="Georgia"/>
              </a:rPr>
              <a:t>New technologies for presentation of virtual possessions could provide people with valuable portraits of their identity; however they could equally self obsession through creating the ongoing obligation to curate multiple selves. In general all of these issues point to the fact that new opportunities</a:t>
            </a:r>
            <a:r>
              <a:rPr lang="en-US" sz="1200" baseline="0" dirty="0" smtClean="0">
                <a:latin typeface="Georgia"/>
                <a:ea typeface="Helvetica Neue" charset="0"/>
                <a:cs typeface="Georgia"/>
              </a:rPr>
              <a:t> could create new obligations</a:t>
            </a:r>
            <a:endParaRPr lang="en-US" sz="1200" dirty="0" smtClean="0">
              <a:latin typeface="Georgia"/>
              <a:ea typeface="Helvetica Neue" charset="0"/>
              <a:cs typeface="Georgia"/>
            </a:endParaRPr>
          </a:p>
          <a:p>
            <a:pPr>
              <a:spcAft>
                <a:spcPts val="600"/>
              </a:spcAft>
            </a:pPr>
            <a:endParaRPr lang="en-US" sz="1200" dirty="0" smtClean="0">
              <a:latin typeface="Georgia"/>
              <a:ea typeface="Helvetica Neue" charset="0"/>
              <a:cs typeface="Georgia"/>
            </a:endParaRPr>
          </a:p>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46</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To investigate this emerging space, we conducted in depth interviews with 21 teens to explore what kinds of virtual things they use and how they form attachments to them. &lt;cut&gt;</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47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Much of this research maps how people develop attachments to their material possessions as they create and evolve a sense of self.</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For the last several years, people have increasingly acquired </a:t>
            </a:r>
            <a:r>
              <a:rPr lang="en-US" sz="1200" i="1" baseline="0" dirty="0" smtClean="0"/>
              <a:t>virtual possessions.</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baseline="0" dirty="0" smtClean="0"/>
              <a:t>These new possessions have two origins</a:t>
            </a:r>
            <a:r>
              <a:rPr lang="en-US" sz="1200" baseline="0" dirty="0" smtClean="0"/>
              <a:t>. On one hand, they include things that were traditionally material, such as books, photos, and money.</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They also include new things that never had a material form, such as electronic messages, social networking profiles, and even personal GPS traces.</a:t>
            </a:r>
            <a:r>
              <a:rPr lang="en-US" sz="1200" baseline="0" dirty="0" smtClean="0"/>
              <a:t> Little research has explored how people construct value with and form attachments to. </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AT the same time, new opportunities are emerging as cloud and mobile computing increasingly making access to virtual possessions available. </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5/10/11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5/10/11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5/10/11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5/10/11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8617FC-022D-49A3-8A87-EA76B79141BE}" type="datetimeFigureOut">
              <a:rPr lang="en-US" smtClean="0"/>
              <a:pPr/>
              <a:t>5/10/11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48617FC-022D-49A3-8A87-EA76B79141BE}" type="datetimeFigureOut">
              <a:rPr lang="en-US" smtClean="0"/>
              <a:pPr/>
              <a:t>5/10/11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8617FC-022D-49A3-8A87-EA76B79141BE}" type="datetimeFigureOut">
              <a:rPr lang="en-US" smtClean="0"/>
              <a:pPr/>
              <a:t>5/10/11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48617FC-022D-49A3-8A87-EA76B79141BE}" type="datetimeFigureOut">
              <a:rPr lang="en-US" smtClean="0"/>
              <a:pPr/>
              <a:t>5/10/11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617FC-022D-49A3-8A87-EA76B79141BE}" type="datetimeFigureOut">
              <a:rPr lang="en-US" smtClean="0"/>
              <a:pPr/>
              <a:t>5/10/11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8617FC-022D-49A3-8A87-EA76B79141BE}" type="datetimeFigureOut">
              <a:rPr lang="en-US" smtClean="0"/>
              <a:pPr/>
              <a:t>5/10/11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8617FC-022D-49A3-8A87-EA76B79141BE}" type="datetimeFigureOut">
              <a:rPr lang="en-US" smtClean="0"/>
              <a:pPr/>
              <a:t>5/10/11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617FC-022D-49A3-8A87-EA76B79141BE}" type="datetimeFigureOut">
              <a:rPr lang="en-US" smtClean="0"/>
              <a:pPr/>
              <a:t>5/10/11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6B167-CAC0-4546-BA8C-0C89CAB4477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6" Type="http://schemas.openxmlformats.org/officeDocument/2006/relationships/image" Target="../media/image18.jpeg"/><Relationship Id="rId4"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eg"/><Relationship Id="rId5"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2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4"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4"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2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4"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jpeg"/></Relationships>
</file>

<file path=ppt/slides/_rels/slide27.xml.rels><?xml version="1.0" encoding="UTF-8" standalone="yes"?>
<Relationships xmlns="http://schemas.openxmlformats.org/package/2006/relationships"><Relationship Id="rId4"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4"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4"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4"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31.xml.rels><?xml version="1.0" encoding="UTF-8" standalone="yes"?>
<Relationships xmlns="http://schemas.openxmlformats.org/package/2006/relationships"><Relationship Id="rId4"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3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3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3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42.jpeg"/><Relationship Id="rId4" Type="http://schemas.openxmlformats.org/officeDocument/2006/relationships/image" Target="../media/image38.jpeg"/><Relationship Id="rId5" Type="http://schemas.openxmlformats.org/officeDocument/2006/relationships/image" Target="../media/image39.jpeg"/><Relationship Id="rId7"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eg"/><Relationship Id="rId6" Type="http://schemas.openxmlformats.org/officeDocument/2006/relationships/image" Target="../media/image40.jpeg"/></Relationships>
</file>

<file path=ppt/slides/_rels/slide38.xml.rels><?xml version="1.0" encoding="UTF-8" standalone="yes"?>
<Relationships xmlns="http://schemas.openxmlformats.org/package/2006/relationships"><Relationship Id="rId6" Type="http://schemas.openxmlformats.org/officeDocument/2006/relationships/image" Target="../media/image30.jpeg"/><Relationship Id="rId4" Type="http://schemas.openxmlformats.org/officeDocument/2006/relationships/image" Target="../media/image43.jpeg"/><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jpeg"/><Relationship Id="rId5" Type="http://schemas.openxmlformats.org/officeDocument/2006/relationships/image" Target="../media/image20.jpeg"/></Relationships>
</file>

<file path=ppt/slides/_rels/slide39.xml.rels><?xml version="1.0" encoding="UTF-8" standalone="yes"?>
<Relationships xmlns="http://schemas.openxmlformats.org/package/2006/relationships"><Relationship Id="rId4" Type="http://schemas.openxmlformats.org/officeDocument/2006/relationships/image" Target="../media/image43.jpeg"/><Relationship Id="rId5" Type="http://schemas.openxmlformats.org/officeDocument/2006/relationships/image" Target="../media/image20.jpe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jpeg"/><Relationship Id="rId6"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4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4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4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4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3" Type="http://schemas.openxmlformats.org/officeDocument/2006/relationships/image" Target="../media/image4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2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6" Type="http://schemas.openxmlformats.org/officeDocument/2006/relationships/image" Target="../media/image12.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0" y="2057400"/>
            <a:ext cx="91440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endParaRPr lang="en-GB" dirty="0"/>
          </a:p>
        </p:txBody>
      </p:sp>
      <p:sp>
        <p:nvSpPr>
          <p:cNvPr id="9" name="TextBox 8"/>
          <p:cNvSpPr txBox="1"/>
          <p:nvPr/>
        </p:nvSpPr>
        <p:spPr>
          <a:xfrm>
            <a:off x="419100" y="609600"/>
            <a:ext cx="8509000" cy="1200329"/>
          </a:xfrm>
          <a:prstGeom prst="rect">
            <a:avLst/>
          </a:prstGeom>
          <a:noFill/>
        </p:spPr>
        <p:txBody>
          <a:bodyPr wrap="square" rtlCol="0">
            <a:spAutoFit/>
          </a:bodyPr>
          <a:lstStyle/>
          <a:p>
            <a:pPr>
              <a:spcAft>
                <a:spcPts val="600"/>
              </a:spcAft>
            </a:pPr>
            <a:r>
              <a:rPr lang="en-US" sz="3600" dirty="0" smtClean="0">
                <a:latin typeface="Georgia"/>
                <a:cs typeface="Georgia"/>
              </a:rPr>
              <a:t>Teenagers and Their Virtual Possessions: Design Opportunities and Issues </a:t>
            </a:r>
            <a:endParaRPr lang="en-US" sz="3600" dirty="0">
              <a:latin typeface="Georgia"/>
              <a:cs typeface="Georgia"/>
            </a:endParaRPr>
          </a:p>
        </p:txBody>
      </p:sp>
      <p:sp>
        <p:nvSpPr>
          <p:cNvPr id="10" name="TextBox 9"/>
          <p:cNvSpPr txBox="1"/>
          <p:nvPr/>
        </p:nvSpPr>
        <p:spPr>
          <a:xfrm>
            <a:off x="482600" y="2209800"/>
            <a:ext cx="8509000" cy="1061829"/>
          </a:xfrm>
          <a:prstGeom prst="rect">
            <a:avLst/>
          </a:prstGeom>
          <a:noFill/>
        </p:spPr>
        <p:txBody>
          <a:bodyPr wrap="square" rtlCol="0">
            <a:spAutoFit/>
          </a:bodyPr>
          <a:lstStyle/>
          <a:p>
            <a:r>
              <a:rPr lang="en-US" sz="2100" dirty="0" smtClean="0">
                <a:solidFill>
                  <a:schemeClr val="bg1">
                    <a:lumMod val="65000"/>
                  </a:schemeClr>
                </a:solidFill>
                <a:latin typeface="Georgia"/>
                <a:cs typeface="Georgia"/>
              </a:rPr>
              <a:t>William Odom, John Zimmerman, Jodi </a:t>
            </a:r>
            <a:r>
              <a:rPr lang="en-US" sz="2100" dirty="0" err="1" smtClean="0">
                <a:solidFill>
                  <a:schemeClr val="bg1">
                    <a:lumMod val="65000"/>
                  </a:schemeClr>
                </a:solidFill>
                <a:latin typeface="Georgia"/>
                <a:cs typeface="Georgia"/>
              </a:rPr>
              <a:t>Forlizzi</a:t>
            </a:r>
            <a:endParaRPr lang="en-US" sz="2100" dirty="0" smtClean="0">
              <a:solidFill>
                <a:schemeClr val="bg1">
                  <a:lumMod val="65000"/>
                </a:schemeClr>
              </a:solidFill>
              <a:latin typeface="Georgia"/>
              <a:cs typeface="Georgia"/>
            </a:endParaRPr>
          </a:p>
          <a:p>
            <a:r>
              <a:rPr lang="en-US" sz="2100" dirty="0" smtClean="0">
                <a:solidFill>
                  <a:schemeClr val="bg1">
                    <a:lumMod val="65000"/>
                  </a:schemeClr>
                </a:solidFill>
                <a:latin typeface="Georgia"/>
                <a:cs typeface="Georgia"/>
              </a:rPr>
              <a:t>Human-</a:t>
            </a:r>
            <a:r>
              <a:rPr lang="en-US" sz="2100" dirty="0">
                <a:solidFill>
                  <a:schemeClr val="bg1">
                    <a:lumMod val="65000"/>
                  </a:schemeClr>
                </a:solidFill>
                <a:latin typeface="Georgia"/>
                <a:cs typeface="Georgia"/>
              </a:rPr>
              <a:t>C</a:t>
            </a:r>
            <a:r>
              <a:rPr lang="en-US" sz="2100" dirty="0" smtClean="0">
                <a:solidFill>
                  <a:schemeClr val="bg1">
                    <a:lumMod val="65000"/>
                  </a:schemeClr>
                </a:solidFill>
                <a:latin typeface="Georgia"/>
                <a:cs typeface="Georgia"/>
              </a:rPr>
              <a:t>omputer Interaction Institute</a:t>
            </a:r>
          </a:p>
          <a:p>
            <a:r>
              <a:rPr lang="en-US" sz="2100" dirty="0" smtClean="0">
                <a:solidFill>
                  <a:schemeClr val="bg1">
                    <a:lumMod val="65000"/>
                  </a:schemeClr>
                </a:solidFill>
                <a:latin typeface="Georgia"/>
                <a:cs typeface="Georgia"/>
              </a:rPr>
              <a:t>Carnegie Mellon University</a:t>
            </a:r>
            <a:endParaRPr lang="en-US" sz="2100" dirty="0">
              <a:solidFill>
                <a:schemeClr val="bg1">
                  <a:lumMod val="65000"/>
                </a:schemeClr>
              </a:solidFill>
              <a:latin typeface="Georgia"/>
              <a:cs typeface="Georgia"/>
            </a:endParaRPr>
          </a:p>
        </p:txBody>
      </p:sp>
      <p:sp>
        <p:nvSpPr>
          <p:cNvPr id="11" name="Rectangle 10"/>
          <p:cNvSpPr/>
          <p:nvPr/>
        </p:nvSpPr>
        <p:spPr>
          <a:xfrm>
            <a:off x="0" y="0"/>
            <a:ext cx="9144000" cy="328613"/>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TextBox 8"/>
          <p:cNvSpPr txBox="1">
            <a:spLocks noChangeArrowheads="1"/>
          </p:cNvSpPr>
          <p:nvPr/>
        </p:nvSpPr>
        <p:spPr bwMode="auto">
          <a:xfrm>
            <a:off x="4064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pic>
        <p:nvPicPr>
          <p:cNvPr id="13" name="Picture 12" descr="IMG_1257.JPG"/>
          <p:cNvPicPr>
            <a:picLocks noChangeAspect="1"/>
          </p:cNvPicPr>
          <p:nvPr/>
        </p:nvPicPr>
        <p:blipFill>
          <a:blip r:embed="rId3"/>
          <a:srcRect/>
          <a:stretch>
            <a:fillRect/>
          </a:stretch>
        </p:blipFill>
        <p:spPr>
          <a:xfrm>
            <a:off x="-2" y="3429000"/>
            <a:ext cx="4572001" cy="3429000"/>
          </a:xfrm>
          <a:prstGeom prst="rect">
            <a:avLst/>
          </a:prstGeom>
        </p:spPr>
      </p:pic>
      <p:pic>
        <p:nvPicPr>
          <p:cNvPr id="18" name="Picture 17" descr="P2_iPhoto1.JPG"/>
          <p:cNvPicPr>
            <a:picLocks noChangeAspect="1"/>
          </p:cNvPicPr>
          <p:nvPr/>
        </p:nvPicPr>
        <p:blipFill>
          <a:blip r:embed="rId4"/>
          <a:srcRect b="4255"/>
          <a:stretch>
            <a:fillRect/>
          </a:stretch>
        </p:blipFill>
        <p:spPr>
          <a:xfrm>
            <a:off x="4572000" y="3429000"/>
            <a:ext cx="4775200" cy="3429000"/>
          </a:xfrm>
          <a:prstGeom prst="rect">
            <a:avLst/>
          </a:prstGeom>
        </p:spPr>
      </p:pic>
      <p:pic>
        <p:nvPicPr>
          <p:cNvPr id="14" name="Picture 13" descr="logo.png"/>
          <p:cNvPicPr>
            <a:picLocks noChangeAspect="1"/>
          </p:cNvPicPr>
          <p:nvPr/>
        </p:nvPicPr>
        <p:blipFill>
          <a:blip r:embed="rId5">
            <a:duotone>
              <a:prstClr val="black"/>
              <a:srgbClr val="D9C3A5">
                <a:tint val="50000"/>
                <a:satMod val="180000"/>
              </a:srgbClr>
            </a:duotone>
            <a:lum contrast="-34000"/>
            <a:alphaModFix amt="65000"/>
          </a:blip>
          <a:stretch>
            <a:fillRect/>
          </a:stretch>
        </p:blipFill>
        <p:spPr>
          <a:xfrm>
            <a:off x="5410200" y="2667000"/>
            <a:ext cx="609600" cy="609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DSCN1744.JPG"/>
          <p:cNvPicPr>
            <a:picLocks noChangeAspect="1"/>
          </p:cNvPicPr>
          <p:nvPr/>
        </p:nvPicPr>
        <p:blipFill>
          <a:blip r:embed="rId3"/>
          <a:srcRect b="4444"/>
          <a:stretch>
            <a:fillRect/>
          </a:stretch>
        </p:blipFill>
        <p:spPr>
          <a:xfrm>
            <a:off x="0" y="-1"/>
            <a:ext cx="9144000" cy="6553201"/>
          </a:xfrm>
          <a:prstGeom prst="rect">
            <a:avLst/>
          </a:prstGeom>
        </p:spPr>
      </p:pic>
      <p:sp>
        <p:nvSpPr>
          <p:cNvPr id="5" name="Title 1"/>
          <p:cNvSpPr txBox="1">
            <a:spLocks/>
          </p:cNvSpPr>
          <p:nvPr/>
        </p:nvSpPr>
        <p:spPr>
          <a:xfrm>
            <a:off x="0" y="381000"/>
            <a:ext cx="1828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8" name="Title 1"/>
          <p:cNvSpPr txBox="1">
            <a:spLocks/>
          </p:cNvSpPr>
          <p:nvPr/>
        </p:nvSpPr>
        <p:spPr>
          <a:xfrm>
            <a:off x="0" y="1295400"/>
            <a:ext cx="38100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chemeClr val="bg1">
                    <a:lumMod val="75000"/>
                  </a:schemeClr>
                </a:solidFill>
                <a:latin typeface="Georgia" pitchFamily="18" charset="0"/>
                <a:cs typeface="Segoe UI" pitchFamily="34" charset="0"/>
                <a:sym typeface="Wingdings"/>
              </a:rPr>
              <a:t>21 teenagers |  9 female 11 male</a:t>
            </a:r>
          </a:p>
        </p:txBody>
      </p:sp>
      <p:sp>
        <p:nvSpPr>
          <p:cNvPr id="9" name="Title 1"/>
          <p:cNvSpPr txBox="1">
            <a:spLocks/>
          </p:cNvSpPr>
          <p:nvPr/>
        </p:nvSpPr>
        <p:spPr>
          <a:xfrm>
            <a:off x="0" y="2133600"/>
            <a:ext cx="66294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1. heavily occupied in the process of constructing identity</a:t>
            </a:r>
          </a:p>
        </p:txBody>
      </p:sp>
      <p:sp>
        <p:nvSpPr>
          <p:cNvPr id="11" name="Title 1"/>
          <p:cNvSpPr txBox="1">
            <a:spLocks/>
          </p:cNvSpPr>
          <p:nvPr/>
        </p:nvSpPr>
        <p:spPr>
          <a:xfrm>
            <a:off x="0" y="3352800"/>
            <a:ext cx="63246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2. engaged in digital media and online communication</a:t>
            </a:r>
          </a:p>
        </p:txBody>
      </p:sp>
      <p:sp>
        <p:nvSpPr>
          <p:cNvPr id="12" name="Title 1"/>
          <p:cNvSpPr txBox="1">
            <a:spLocks/>
          </p:cNvSpPr>
          <p:nvPr/>
        </p:nvSpPr>
        <p:spPr>
          <a:xfrm>
            <a:off x="0" y="4572000"/>
            <a:ext cx="70866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000" dirty="0" smtClean="0">
                <a:solidFill>
                  <a:srgbClr val="BFBFBF"/>
                </a:solidFill>
                <a:latin typeface="Georgia" pitchFamily="18" charset="0"/>
                <a:cs typeface="Segoe UI" pitchFamily="34" charset="0"/>
                <a:sym typeface="Wingdings"/>
              </a:rPr>
              <a:t>3. actively define the behavior of digital products and services </a:t>
            </a:r>
          </a:p>
        </p:txBody>
      </p:sp>
      <p:sp>
        <p:nvSpPr>
          <p:cNvPr id="10" name="Title 1"/>
          <p:cNvSpPr txBox="1">
            <a:spLocks/>
          </p:cNvSpPr>
          <p:nvPr/>
        </p:nvSpPr>
        <p:spPr>
          <a:xfrm>
            <a:off x="0" y="2667000"/>
            <a:ext cx="1905000" cy="3810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1400" dirty="0" smtClean="0">
                <a:solidFill>
                  <a:schemeClr val="bg1">
                    <a:lumMod val="75000"/>
                  </a:schemeClr>
                </a:solidFill>
                <a:latin typeface="Georgia" pitchFamily="18" charset="0"/>
                <a:cs typeface="Segoe UI" pitchFamily="34" charset="0"/>
                <a:sym typeface="Wingdings"/>
              </a:rPr>
              <a:t>Steele &amp; Brown, 1995</a:t>
            </a:r>
          </a:p>
        </p:txBody>
      </p:sp>
      <p:sp>
        <p:nvSpPr>
          <p:cNvPr id="13" name="Title 1"/>
          <p:cNvSpPr txBox="1">
            <a:spLocks/>
          </p:cNvSpPr>
          <p:nvPr/>
        </p:nvSpPr>
        <p:spPr>
          <a:xfrm>
            <a:off x="0" y="3886200"/>
            <a:ext cx="1371600" cy="3810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1400" dirty="0" smtClean="0">
                <a:solidFill>
                  <a:schemeClr val="bg1">
                    <a:lumMod val="75000"/>
                  </a:schemeClr>
                </a:solidFill>
                <a:latin typeface="Georgia" pitchFamily="18" charset="0"/>
                <a:cs typeface="Segoe UI" pitchFamily="34" charset="0"/>
                <a:sym typeface="Wingdings"/>
              </a:rPr>
              <a:t>Ito et al., 2010</a:t>
            </a:r>
          </a:p>
        </p:txBody>
      </p:sp>
      <p:sp>
        <p:nvSpPr>
          <p:cNvPr id="14" name="Title 1"/>
          <p:cNvSpPr txBox="1">
            <a:spLocks/>
          </p:cNvSpPr>
          <p:nvPr/>
        </p:nvSpPr>
        <p:spPr>
          <a:xfrm>
            <a:off x="0" y="5105400"/>
            <a:ext cx="1066800" cy="3810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1400" dirty="0" err="1" smtClean="0">
                <a:solidFill>
                  <a:schemeClr val="bg1">
                    <a:lumMod val="75000"/>
                  </a:schemeClr>
                </a:solidFill>
                <a:latin typeface="Georgia" pitchFamily="18" charset="0"/>
                <a:cs typeface="Segoe UI" pitchFamily="34" charset="0"/>
                <a:sym typeface="Wingdings"/>
              </a:rPr>
              <a:t>boyd</a:t>
            </a:r>
            <a:r>
              <a:rPr lang="en-US" sz="1400" dirty="0" smtClean="0">
                <a:solidFill>
                  <a:schemeClr val="bg1">
                    <a:lumMod val="75000"/>
                  </a:schemeClr>
                </a:solidFill>
                <a:latin typeface="Georgia" pitchFamily="18" charset="0"/>
                <a:cs typeface="Segoe UI" pitchFamily="34" charset="0"/>
                <a:sym typeface="Wingdings"/>
              </a:rPr>
              <a:t>, 2007</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 name="Picture 22" descr="IMG_1351.JPG"/>
          <p:cNvPicPr>
            <a:picLocks noChangeAspect="1"/>
          </p:cNvPicPr>
          <p:nvPr/>
        </p:nvPicPr>
        <p:blipFill>
          <a:blip r:embed="rId3">
            <a:lum contrast="29000"/>
          </a:blip>
          <a:srcRect b="15504"/>
          <a:stretch>
            <a:fillRect/>
          </a:stretch>
        </p:blipFill>
        <p:spPr>
          <a:xfrm>
            <a:off x="-304800" y="3510845"/>
            <a:ext cx="4800775" cy="3042355"/>
          </a:xfrm>
          <a:prstGeom prst="rect">
            <a:avLst/>
          </a:prstGeom>
        </p:spPr>
      </p:pic>
      <p:pic>
        <p:nvPicPr>
          <p:cNvPr id="22" name="Picture 21" descr="IMG_0232.JPG"/>
          <p:cNvPicPr>
            <a:picLocks noChangeAspect="1"/>
          </p:cNvPicPr>
          <p:nvPr/>
        </p:nvPicPr>
        <p:blipFill>
          <a:blip r:embed="rId4">
            <a:lum contrast="9000"/>
          </a:blip>
          <a:stretch>
            <a:fillRect/>
          </a:stretch>
        </p:blipFill>
        <p:spPr>
          <a:xfrm>
            <a:off x="4645379" y="3496734"/>
            <a:ext cx="5411971" cy="3042355"/>
          </a:xfrm>
          <a:prstGeom prst="rect">
            <a:avLst/>
          </a:prstGeom>
        </p:spPr>
      </p:pic>
      <p:sp>
        <p:nvSpPr>
          <p:cNvPr id="5" name="Title 1"/>
          <p:cNvSpPr txBox="1">
            <a:spLocks/>
          </p:cNvSpPr>
          <p:nvPr/>
        </p:nvSpPr>
        <p:spPr>
          <a:xfrm>
            <a:off x="0" y="381000"/>
            <a:ext cx="1828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pic>
        <p:nvPicPr>
          <p:cNvPr id="26" name="Picture 25" descr="100_2369.JPG"/>
          <p:cNvPicPr>
            <a:picLocks noChangeAspect="1"/>
          </p:cNvPicPr>
          <p:nvPr/>
        </p:nvPicPr>
        <p:blipFill>
          <a:blip r:embed="rId5">
            <a:lum contrast="-11000"/>
          </a:blip>
          <a:srcRect b="4444"/>
          <a:stretch>
            <a:fillRect/>
          </a:stretch>
        </p:blipFill>
        <p:spPr>
          <a:xfrm>
            <a:off x="-182526" y="0"/>
            <a:ext cx="4678326" cy="3352800"/>
          </a:xfrm>
          <a:prstGeom prst="rect">
            <a:avLst/>
          </a:prstGeom>
        </p:spPr>
      </p:pic>
      <p:pic>
        <p:nvPicPr>
          <p:cNvPr id="27" name="Picture 26" descr="100_2371.JPG"/>
          <p:cNvPicPr>
            <a:picLocks noChangeAspect="1"/>
          </p:cNvPicPr>
          <p:nvPr/>
        </p:nvPicPr>
        <p:blipFill>
          <a:blip r:embed="rId6">
            <a:lum contrast="17000"/>
          </a:blip>
          <a:stretch>
            <a:fillRect/>
          </a:stretch>
        </p:blipFill>
        <p:spPr>
          <a:xfrm>
            <a:off x="4648200" y="-361949"/>
            <a:ext cx="4953000" cy="3714750"/>
          </a:xfrm>
          <a:prstGeom prst="rect">
            <a:avLst/>
          </a:prstGeom>
        </p:spPr>
      </p:pic>
      <p:sp>
        <p:nvSpPr>
          <p:cNvPr id="10" name="Title 1"/>
          <p:cNvSpPr txBox="1">
            <a:spLocks/>
          </p:cNvSpPr>
          <p:nvPr/>
        </p:nvSpPr>
        <p:spPr>
          <a:xfrm>
            <a:off x="0" y="533400"/>
            <a:ext cx="1828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jonas2.JPG"/>
          <p:cNvPicPr>
            <a:picLocks noChangeAspect="1"/>
          </p:cNvPicPr>
          <p:nvPr/>
        </p:nvPicPr>
        <p:blipFill>
          <a:blip r:embed="rId3">
            <a:lum bright="17000" contrast="20000"/>
          </a:blip>
          <a:srcRect l="8505" t="6977" r="7219" b="3679"/>
          <a:stretch>
            <a:fillRect/>
          </a:stretch>
        </p:blipFill>
        <p:spPr>
          <a:xfrm>
            <a:off x="0" y="0"/>
            <a:ext cx="9296400" cy="6553200"/>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00_2352.JPG"/>
          <p:cNvPicPr>
            <a:picLocks noChangeAspect="1"/>
          </p:cNvPicPr>
          <p:nvPr/>
        </p:nvPicPr>
        <p:blipFill>
          <a:blip r:embed="rId3">
            <a:lum contrast="26000"/>
          </a:blip>
          <a:srcRect b="4444"/>
          <a:stretch>
            <a:fillRect/>
          </a:stretch>
        </p:blipFill>
        <p:spPr>
          <a:xfrm>
            <a:off x="0" y="0"/>
            <a:ext cx="9144000" cy="6553200"/>
          </a:xfrm>
          <a:prstGeom prst="rect">
            <a:avLst/>
          </a:prstGeom>
        </p:spPr>
      </p:pic>
      <p:sp>
        <p:nvSpPr>
          <p:cNvPr id="6" name="Title 1"/>
          <p:cNvSpPr txBox="1">
            <a:spLocks/>
          </p:cNvSpPr>
          <p:nvPr/>
        </p:nvSpPr>
        <p:spPr>
          <a:xfrm>
            <a:off x="0" y="381000"/>
            <a:ext cx="1828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5" name="Rectangle 4"/>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DSC_0277.JPG"/>
          <p:cNvPicPr>
            <a:picLocks noChangeAspect="1"/>
          </p:cNvPicPr>
          <p:nvPr/>
        </p:nvPicPr>
        <p:blipFill>
          <a:blip r:embed="rId3"/>
          <a:srcRect l="16429" b="17797"/>
          <a:stretch>
            <a:fillRect/>
          </a:stretch>
        </p:blipFill>
        <p:spPr>
          <a:xfrm>
            <a:off x="0" y="-1221575"/>
            <a:ext cx="11887200" cy="7774776"/>
          </a:xfrm>
          <a:prstGeom prst="rect">
            <a:avLst/>
          </a:prstGeom>
        </p:spPr>
      </p:pic>
      <p:sp>
        <p:nvSpPr>
          <p:cNvPr id="10" name="Title 1"/>
          <p:cNvSpPr txBox="1">
            <a:spLocks/>
          </p:cNvSpPr>
          <p:nvPr/>
        </p:nvSpPr>
        <p:spPr>
          <a:xfrm>
            <a:off x="0" y="381000"/>
            <a:ext cx="1828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295400" y="2805752"/>
            <a:ext cx="9296400" cy="1246495"/>
          </a:xfrm>
          <a:prstGeom prst="rect">
            <a:avLst/>
          </a:prstGeom>
          <a:noFill/>
        </p:spPr>
        <p:txBody>
          <a:bodyPr wrap="square" rtlCol="0">
            <a:spAutoFit/>
          </a:bodyPr>
          <a:lstStyle/>
          <a:p>
            <a:r>
              <a:rPr lang="en-US" sz="7500" dirty="0" smtClean="0">
                <a:solidFill>
                  <a:srgbClr val="FFFF99"/>
                </a:solidFill>
                <a:latin typeface="Georgia"/>
                <a:cs typeface="Georgia"/>
              </a:rPr>
              <a:t>findings</a:t>
            </a:r>
            <a:endParaRPr lang="en-US" sz="7500" dirty="0">
              <a:solidFill>
                <a:srgbClr val="FFFF99"/>
              </a:solidFill>
              <a:latin typeface="Georgia"/>
              <a:cs typeface="Georgi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fb_on_netbook.JPG"/>
          <p:cNvPicPr>
            <a:picLocks noChangeAspect="1"/>
          </p:cNvPicPr>
          <p:nvPr/>
        </p:nvPicPr>
        <p:blipFill>
          <a:blip r:embed="rId3"/>
          <a:srcRect l="8333" r="45833" b="19145"/>
          <a:stretch>
            <a:fillRect/>
          </a:stretch>
        </p:blipFill>
        <p:spPr>
          <a:xfrm>
            <a:off x="4648200" y="0"/>
            <a:ext cx="4953000" cy="6553201"/>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pic>
        <p:nvPicPr>
          <p:cNvPr id="9" name="Picture 8" descr="bedroom_trophies.JPG"/>
          <p:cNvPicPr>
            <a:picLocks noChangeAspect="1"/>
          </p:cNvPicPr>
          <p:nvPr/>
        </p:nvPicPr>
        <p:blipFill>
          <a:blip r:embed="rId4"/>
          <a:srcRect t="4444" r="29723"/>
          <a:stretch>
            <a:fillRect/>
          </a:stretch>
        </p:blipFill>
        <p:spPr>
          <a:xfrm>
            <a:off x="-1905000" y="0"/>
            <a:ext cx="6426200" cy="6553200"/>
          </a:xfrm>
          <a:prstGeom prst="rect">
            <a:avLst/>
          </a:prstGeom>
        </p:spPr>
      </p:pic>
      <p:sp>
        <p:nvSpPr>
          <p:cNvPr id="10" name="Title 1"/>
          <p:cNvSpPr txBox="1">
            <a:spLocks/>
          </p:cNvSpPr>
          <p:nvPr/>
        </p:nvSpPr>
        <p:spPr>
          <a:xfrm>
            <a:off x="0" y="3810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presentation of self in online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fb_on_netbook.JPG"/>
          <p:cNvPicPr>
            <a:picLocks noChangeAspect="1"/>
          </p:cNvPicPr>
          <p:nvPr/>
        </p:nvPicPr>
        <p:blipFill>
          <a:blip r:embed="rId3"/>
          <a:srcRect l="8333" r="45833" b="19145"/>
          <a:stretch>
            <a:fillRect/>
          </a:stretch>
        </p:blipFill>
        <p:spPr>
          <a:xfrm>
            <a:off x="4648200" y="0"/>
            <a:ext cx="4953000" cy="6553201"/>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pic>
        <p:nvPicPr>
          <p:cNvPr id="9" name="Picture 8" descr="bedroom_trophies.JPG"/>
          <p:cNvPicPr>
            <a:picLocks noChangeAspect="1"/>
          </p:cNvPicPr>
          <p:nvPr/>
        </p:nvPicPr>
        <p:blipFill>
          <a:blip r:embed="rId4"/>
          <a:srcRect t="4444" r="29723"/>
          <a:stretch>
            <a:fillRect/>
          </a:stretch>
        </p:blipFill>
        <p:spPr>
          <a:xfrm>
            <a:off x="-1905000" y="0"/>
            <a:ext cx="6426200" cy="6553200"/>
          </a:xfrm>
          <a:prstGeom prst="rect">
            <a:avLst/>
          </a:prstGeom>
        </p:spPr>
      </p:pic>
      <p:sp>
        <p:nvSpPr>
          <p:cNvPr id="10" name="Title 1"/>
          <p:cNvSpPr txBox="1">
            <a:spLocks/>
          </p:cNvSpPr>
          <p:nvPr/>
        </p:nvSpPr>
        <p:spPr>
          <a:xfrm>
            <a:off x="0" y="3810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presentation of self in online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11" name="Rectangle 10"/>
          <p:cNvSpPr/>
          <p:nvPr/>
        </p:nvSpPr>
        <p:spPr>
          <a:xfrm>
            <a:off x="0" y="2303473"/>
            <a:ext cx="8153400" cy="150652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8"/>
          <p:cNvSpPr txBox="1">
            <a:spLocks noChangeArrowheads="1"/>
          </p:cNvSpPr>
          <p:nvPr/>
        </p:nvSpPr>
        <p:spPr bwMode="auto">
          <a:xfrm>
            <a:off x="381000" y="1981200"/>
            <a:ext cx="7886700" cy="1708160"/>
          </a:xfrm>
          <a:prstGeom prst="rect">
            <a:avLst/>
          </a:prstGeom>
          <a:noFill/>
          <a:ln w="9525">
            <a:noFill/>
            <a:miter lim="800000"/>
            <a:headEnd/>
            <a:tailEnd/>
          </a:ln>
        </p:spPr>
        <p:txBody>
          <a:bodyPr wrap="square">
            <a:prstTxWarp prst="textNoShape">
              <a:avLst/>
            </a:prstTxWarp>
            <a:spAutoFit/>
          </a:bodyPr>
          <a:lstStyle/>
          <a:p>
            <a:endParaRPr lang="en-US" sz="2400" dirty="0">
              <a:solidFill>
                <a:srgbClr val="D9D9D9"/>
              </a:solidFill>
              <a:latin typeface="Helvetica Neue" pitchFamily="-105" charset="0"/>
              <a:ea typeface="Helvetica Neue" pitchFamily="-105" charset="0"/>
              <a:cs typeface="Helvetica Neue" pitchFamily="-105" charset="0"/>
            </a:endParaRPr>
          </a:p>
          <a:p>
            <a:r>
              <a:rPr lang="en-US" sz="2700" dirty="0" smtClean="0">
                <a:solidFill>
                  <a:schemeClr val="bg1">
                    <a:lumMod val="85000"/>
                  </a:schemeClr>
                </a:solidFill>
                <a:latin typeface="Georgia"/>
                <a:ea typeface="Helvetica Neue" pitchFamily="-105" charset="0"/>
                <a:cs typeface="Georgia"/>
              </a:rPr>
              <a:t>“…I put [photos of boyfriend] there [on </a:t>
            </a:r>
            <a:r>
              <a:rPr lang="en-US" sz="2700" dirty="0" err="1" smtClean="0">
                <a:solidFill>
                  <a:schemeClr val="bg1">
                    <a:lumMod val="85000"/>
                  </a:schemeClr>
                </a:solidFill>
                <a:latin typeface="Georgia"/>
                <a:ea typeface="Helvetica Neue" pitchFamily="-105" charset="0"/>
                <a:cs typeface="Georgia"/>
              </a:rPr>
              <a:t>Facebook</a:t>
            </a:r>
            <a:r>
              <a:rPr lang="en-US" sz="2700" dirty="0" smtClean="0">
                <a:solidFill>
                  <a:schemeClr val="bg1">
                    <a:lumMod val="85000"/>
                  </a:schemeClr>
                </a:solidFill>
                <a:latin typeface="Georgia"/>
                <a:ea typeface="Helvetica Neue" pitchFamily="-105" charset="0"/>
                <a:cs typeface="Georgia"/>
              </a:rPr>
              <a:t>] because it’s me, but a part of me I don’t need to share with everyone.”</a:t>
            </a:r>
            <a:endParaRPr lang="en-US" sz="2700" dirty="0">
              <a:solidFill>
                <a:schemeClr val="bg1">
                  <a:lumMod val="85000"/>
                </a:schemeClr>
              </a:solidFill>
              <a:latin typeface="Georgia"/>
              <a:ea typeface="Helvetica Neue" pitchFamily="-105" charset="0"/>
              <a:cs typeface="Georgi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 name="Picture 31" descr="DSC_0246.JPG"/>
          <p:cNvPicPr>
            <a:picLocks noChangeAspect="1"/>
          </p:cNvPicPr>
          <p:nvPr/>
        </p:nvPicPr>
        <p:blipFill>
          <a:blip r:embed="rId3"/>
          <a:srcRect b="4444"/>
          <a:stretch>
            <a:fillRect/>
          </a:stretch>
        </p:blipFill>
        <p:spPr>
          <a:xfrm>
            <a:off x="-1" y="0"/>
            <a:ext cx="10210801" cy="6487719"/>
          </a:xfrm>
          <a:prstGeom prst="rect">
            <a:avLst/>
          </a:prstGeom>
        </p:spPr>
      </p:pic>
      <p:sp>
        <p:nvSpPr>
          <p:cNvPr id="18" name="Title 1"/>
          <p:cNvSpPr txBox="1">
            <a:spLocks/>
          </p:cNvSpPr>
          <p:nvPr/>
        </p:nvSpPr>
        <p:spPr>
          <a:xfrm>
            <a:off x="0" y="381000"/>
            <a:ext cx="4114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forms of metadata</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20" name="Rectangle 19"/>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3" descr="DSC_0246.JPG"/>
          <p:cNvPicPr>
            <a:picLocks noChangeAspect="1"/>
          </p:cNvPicPr>
          <p:nvPr/>
        </p:nvPicPr>
        <p:blipFill>
          <a:blip r:embed="rId3"/>
          <a:srcRect r="13732" b="4444"/>
          <a:stretch>
            <a:fillRect/>
          </a:stretch>
        </p:blipFill>
        <p:spPr>
          <a:xfrm>
            <a:off x="1828800" y="1752600"/>
            <a:ext cx="5486400" cy="4040797"/>
          </a:xfrm>
          <a:prstGeom prst="rect">
            <a:avLst/>
          </a:prstGeom>
        </p:spPr>
      </p:pic>
      <p:sp>
        <p:nvSpPr>
          <p:cNvPr id="3" name="Title 1"/>
          <p:cNvSpPr txBox="1">
            <a:spLocks/>
          </p:cNvSpPr>
          <p:nvPr/>
        </p:nvSpPr>
        <p:spPr>
          <a:xfrm>
            <a:off x="495301" y="2190750"/>
            <a:ext cx="1181099" cy="438150"/>
          </a:xfrm>
          <a:prstGeom prst="rect">
            <a:avLst/>
          </a:prstGeom>
          <a:solidFill>
            <a:srgbClr val="D9D9D9"/>
          </a:solidFill>
          <a:ln>
            <a:solidFill>
              <a:srgbClr val="D9D9D9"/>
            </a:solidFill>
          </a:ln>
        </p:spPr>
        <p:txBody>
          <a:bodyPr anchor="ctr"/>
          <a:lstStyle/>
          <a:p>
            <a:pPr algn="ctr" defTabSz="914400" fontAlgn="auto">
              <a:spcAft>
                <a:spcPts val="0"/>
              </a:spcAft>
              <a:defRPr/>
            </a:pPr>
            <a:r>
              <a:rPr lang="en-US" sz="2400" dirty="0" smtClean="0">
                <a:solidFill>
                  <a:srgbClr val="000000"/>
                </a:solidFill>
                <a:latin typeface="Georgia"/>
                <a:ea typeface="+mj-ea"/>
                <a:cs typeface="Georgia"/>
              </a:rPr>
              <a:t>human</a:t>
            </a:r>
            <a:endParaRPr lang="en-US" sz="2400" dirty="0">
              <a:solidFill>
                <a:srgbClr val="000000"/>
              </a:solidFill>
              <a:latin typeface="Georgia"/>
              <a:ea typeface="+mj-ea"/>
              <a:cs typeface="Georgia"/>
            </a:endParaRPr>
          </a:p>
        </p:txBody>
      </p:sp>
      <p:sp>
        <p:nvSpPr>
          <p:cNvPr id="4" name="Title 1"/>
          <p:cNvSpPr txBox="1">
            <a:spLocks/>
          </p:cNvSpPr>
          <p:nvPr/>
        </p:nvSpPr>
        <p:spPr>
          <a:xfrm>
            <a:off x="1905000" y="2230966"/>
            <a:ext cx="762000" cy="381000"/>
          </a:xfrm>
          <a:prstGeom prst="rect">
            <a:avLst/>
          </a:prstGeom>
          <a:solidFill>
            <a:schemeClr val="tx1"/>
          </a:solidFill>
        </p:spPr>
        <p:txBody>
          <a:bodyPr vert="horz" lIns="91440" tIns="45720" rIns="91440" bIns="45720" rtlCol="0" anchor="ctr">
            <a:noAutofit/>
          </a:bodyPr>
          <a:lstStyle/>
          <a:p>
            <a:pPr algn="ctr">
              <a:spcAft>
                <a:spcPts val="600"/>
              </a:spcAft>
            </a:pPr>
            <a:r>
              <a:rPr lang="en-US" dirty="0" smtClean="0">
                <a:solidFill>
                  <a:srgbClr val="BFBFBF"/>
                </a:solidFill>
                <a:latin typeface="Georgia"/>
                <a:ea typeface="Helvetica Neue" charset="0"/>
                <a:cs typeface="Georgia"/>
              </a:rPr>
              <a:t>‘likes’</a:t>
            </a:r>
          </a:p>
        </p:txBody>
      </p:sp>
      <p:sp>
        <p:nvSpPr>
          <p:cNvPr id="6" name="Title 1"/>
          <p:cNvSpPr txBox="1">
            <a:spLocks/>
          </p:cNvSpPr>
          <p:nvPr/>
        </p:nvSpPr>
        <p:spPr>
          <a:xfrm>
            <a:off x="2895600" y="2230966"/>
            <a:ext cx="1219200" cy="381000"/>
          </a:xfrm>
          <a:prstGeom prst="rect">
            <a:avLst/>
          </a:prstGeom>
          <a:solidFill>
            <a:schemeClr val="tx1"/>
          </a:solidFill>
        </p:spPr>
        <p:txBody>
          <a:bodyPr vert="horz" lIns="91440" tIns="45720" rIns="91440" bIns="45720" rtlCol="0" anchor="ctr">
            <a:noAutofit/>
          </a:bodyPr>
          <a:lstStyle/>
          <a:p>
            <a:pPr algn="ctr">
              <a:spcAft>
                <a:spcPts val="600"/>
              </a:spcAft>
            </a:pPr>
            <a:r>
              <a:rPr lang="en-US" dirty="0" smtClean="0">
                <a:solidFill>
                  <a:srgbClr val="BFBFBF"/>
                </a:solidFill>
                <a:latin typeface="Georgia"/>
                <a:ea typeface="Helvetica Neue" charset="0"/>
                <a:cs typeface="Georgia"/>
              </a:rPr>
              <a:t>social tags</a:t>
            </a:r>
          </a:p>
        </p:txBody>
      </p:sp>
      <p:sp>
        <p:nvSpPr>
          <p:cNvPr id="7" name="Title 1"/>
          <p:cNvSpPr txBox="1">
            <a:spLocks/>
          </p:cNvSpPr>
          <p:nvPr/>
        </p:nvSpPr>
        <p:spPr>
          <a:xfrm>
            <a:off x="4343400" y="2222502"/>
            <a:ext cx="1295400" cy="381000"/>
          </a:xfrm>
          <a:prstGeom prst="rect">
            <a:avLst/>
          </a:prstGeom>
          <a:solidFill>
            <a:schemeClr val="tx1"/>
          </a:solidFill>
        </p:spPr>
        <p:txBody>
          <a:bodyPr vert="horz" lIns="91440" tIns="45720" rIns="91440" bIns="45720" rtlCol="0" anchor="ctr">
            <a:noAutofit/>
          </a:bodyPr>
          <a:lstStyle/>
          <a:p>
            <a:pPr algn="ctr">
              <a:spcAft>
                <a:spcPts val="600"/>
              </a:spcAft>
            </a:pPr>
            <a:r>
              <a:rPr lang="en-US" dirty="0" smtClean="0">
                <a:solidFill>
                  <a:srgbClr val="BFBFBF"/>
                </a:solidFill>
                <a:latin typeface="Georgia"/>
                <a:ea typeface="Helvetica Neue" charset="0"/>
                <a:cs typeface="Georgia"/>
              </a:rPr>
              <a:t>comments</a:t>
            </a:r>
          </a:p>
        </p:txBody>
      </p:sp>
      <p:sp>
        <p:nvSpPr>
          <p:cNvPr id="12" name="Title 1"/>
          <p:cNvSpPr txBox="1">
            <a:spLocks/>
          </p:cNvSpPr>
          <p:nvPr/>
        </p:nvSpPr>
        <p:spPr>
          <a:xfrm>
            <a:off x="0" y="381000"/>
            <a:ext cx="4114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forms of metadata</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18" name="Rectangle 17"/>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grpSp>
        <p:nvGrpSpPr>
          <p:cNvPr id="2" name="Group 22"/>
          <p:cNvGrpSpPr/>
          <p:nvPr/>
        </p:nvGrpSpPr>
        <p:grpSpPr>
          <a:xfrm>
            <a:off x="5833532" y="1801283"/>
            <a:ext cx="685800" cy="1219200"/>
            <a:chOff x="5833532" y="1458383"/>
            <a:chExt cx="685800" cy="1219200"/>
          </a:xfrm>
        </p:grpSpPr>
        <p:sp>
          <p:nvSpPr>
            <p:cNvPr id="20" name="Title 1"/>
            <p:cNvSpPr txBox="1">
              <a:spLocks/>
            </p:cNvSpPr>
            <p:nvPr/>
          </p:nvSpPr>
          <p:spPr>
            <a:xfrm>
              <a:off x="5833532" y="1458383"/>
              <a:ext cx="457200" cy="304800"/>
            </a:xfrm>
            <a:prstGeom prst="rect">
              <a:avLst/>
            </a:prstGeom>
            <a:solidFill>
              <a:schemeClr val="tx1"/>
            </a:solidFill>
          </p:spPr>
          <p:txBody>
            <a:bodyPr vert="horz" lIns="91440" tIns="45720" rIns="91440" bIns="45720" rtlCol="0" anchor="ctr">
              <a:noAutofit/>
            </a:bodyPr>
            <a:lstStyle/>
            <a:p>
              <a:pPr algn="ctr">
                <a:spcAft>
                  <a:spcPts val="600"/>
                </a:spcAft>
              </a:pPr>
              <a:r>
                <a:rPr lang="en-US" sz="1300" dirty="0" smtClean="0">
                  <a:solidFill>
                    <a:srgbClr val="BFBFBF"/>
                  </a:solidFill>
                  <a:latin typeface="Georgia"/>
                  <a:ea typeface="Helvetica Neue" charset="0"/>
                  <a:cs typeface="Georgia"/>
                </a:rPr>
                <a:t>text</a:t>
              </a:r>
            </a:p>
          </p:txBody>
        </p:sp>
        <p:sp>
          <p:nvSpPr>
            <p:cNvPr id="21" name="Title 1"/>
            <p:cNvSpPr txBox="1">
              <a:spLocks/>
            </p:cNvSpPr>
            <p:nvPr/>
          </p:nvSpPr>
          <p:spPr>
            <a:xfrm>
              <a:off x="5833532" y="1915583"/>
              <a:ext cx="533400" cy="304800"/>
            </a:xfrm>
            <a:prstGeom prst="rect">
              <a:avLst/>
            </a:prstGeom>
            <a:solidFill>
              <a:schemeClr val="tx1"/>
            </a:solidFill>
          </p:spPr>
          <p:txBody>
            <a:bodyPr vert="horz" lIns="91440" tIns="45720" rIns="91440" bIns="45720" rtlCol="0" anchor="ctr">
              <a:noAutofit/>
            </a:bodyPr>
            <a:lstStyle/>
            <a:p>
              <a:pPr algn="ctr">
                <a:spcAft>
                  <a:spcPts val="600"/>
                </a:spcAft>
              </a:pPr>
              <a:r>
                <a:rPr lang="en-US" sz="1300" dirty="0" smtClean="0">
                  <a:solidFill>
                    <a:srgbClr val="BFBFBF"/>
                  </a:solidFill>
                  <a:latin typeface="Georgia"/>
                  <a:ea typeface="Helvetica Neue" charset="0"/>
                  <a:cs typeface="Georgia"/>
                </a:rPr>
                <a:t>links</a:t>
              </a:r>
            </a:p>
          </p:txBody>
        </p:sp>
        <p:sp>
          <p:nvSpPr>
            <p:cNvPr id="22" name="Title 1"/>
            <p:cNvSpPr txBox="1">
              <a:spLocks/>
            </p:cNvSpPr>
            <p:nvPr/>
          </p:nvSpPr>
          <p:spPr>
            <a:xfrm>
              <a:off x="5833532" y="2372783"/>
              <a:ext cx="685800" cy="304800"/>
            </a:xfrm>
            <a:prstGeom prst="rect">
              <a:avLst/>
            </a:prstGeom>
            <a:solidFill>
              <a:schemeClr val="tx1"/>
            </a:solidFill>
          </p:spPr>
          <p:txBody>
            <a:bodyPr vert="horz" lIns="91440" tIns="45720" rIns="91440" bIns="45720" rtlCol="0" anchor="ctr">
              <a:noAutofit/>
            </a:bodyPr>
            <a:lstStyle/>
            <a:p>
              <a:pPr algn="ctr">
                <a:spcAft>
                  <a:spcPts val="600"/>
                </a:spcAft>
              </a:pPr>
              <a:r>
                <a:rPr lang="en-US" sz="1300" dirty="0" smtClean="0">
                  <a:solidFill>
                    <a:srgbClr val="BFBFBF"/>
                  </a:solidFill>
                  <a:latin typeface="Georgia"/>
                  <a:ea typeface="Helvetica Neue" charset="0"/>
                  <a:cs typeface="Georgia"/>
                </a:rPr>
                <a:t>photos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609600" y="-901217"/>
            <a:ext cx="10633574" cy="885776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 name="Picture 24" descr="DSC_0246.JPG"/>
          <p:cNvPicPr>
            <a:picLocks noChangeAspect="1"/>
          </p:cNvPicPr>
          <p:nvPr/>
        </p:nvPicPr>
        <p:blipFill>
          <a:blip r:embed="rId3"/>
          <a:srcRect r="13732" b="4444"/>
          <a:stretch>
            <a:fillRect/>
          </a:stretch>
        </p:blipFill>
        <p:spPr>
          <a:xfrm>
            <a:off x="1828800" y="1752600"/>
            <a:ext cx="5486400" cy="4040797"/>
          </a:xfrm>
          <a:prstGeom prst="rect">
            <a:avLst/>
          </a:prstGeom>
        </p:spPr>
      </p:pic>
      <p:sp>
        <p:nvSpPr>
          <p:cNvPr id="3" name="Title 1"/>
          <p:cNvSpPr txBox="1">
            <a:spLocks/>
          </p:cNvSpPr>
          <p:nvPr/>
        </p:nvSpPr>
        <p:spPr>
          <a:xfrm>
            <a:off x="495301" y="2190750"/>
            <a:ext cx="1181099" cy="438150"/>
          </a:xfrm>
          <a:prstGeom prst="rect">
            <a:avLst/>
          </a:prstGeom>
          <a:solidFill>
            <a:srgbClr val="D9D9D9"/>
          </a:solidFill>
          <a:ln>
            <a:solidFill>
              <a:srgbClr val="D9D9D9"/>
            </a:solidFill>
          </a:ln>
        </p:spPr>
        <p:txBody>
          <a:bodyPr anchor="ctr"/>
          <a:lstStyle/>
          <a:p>
            <a:pPr algn="ctr" defTabSz="914400" fontAlgn="auto">
              <a:spcAft>
                <a:spcPts val="0"/>
              </a:spcAft>
              <a:defRPr/>
            </a:pPr>
            <a:r>
              <a:rPr lang="en-US" sz="2400" dirty="0" smtClean="0">
                <a:solidFill>
                  <a:srgbClr val="000000"/>
                </a:solidFill>
                <a:latin typeface="Georgia"/>
                <a:ea typeface="+mj-ea"/>
                <a:cs typeface="Georgia"/>
              </a:rPr>
              <a:t>human</a:t>
            </a:r>
            <a:endParaRPr lang="en-US" sz="2400" dirty="0">
              <a:solidFill>
                <a:srgbClr val="000000"/>
              </a:solidFill>
              <a:latin typeface="Georgia"/>
              <a:ea typeface="+mj-ea"/>
              <a:cs typeface="Georgia"/>
            </a:endParaRPr>
          </a:p>
        </p:txBody>
      </p:sp>
      <p:sp>
        <p:nvSpPr>
          <p:cNvPr id="4" name="Title 1"/>
          <p:cNvSpPr txBox="1">
            <a:spLocks/>
          </p:cNvSpPr>
          <p:nvPr/>
        </p:nvSpPr>
        <p:spPr>
          <a:xfrm>
            <a:off x="1905000" y="2230966"/>
            <a:ext cx="762000" cy="381000"/>
          </a:xfrm>
          <a:prstGeom prst="rect">
            <a:avLst/>
          </a:prstGeom>
          <a:solidFill>
            <a:schemeClr val="tx1"/>
          </a:solidFill>
        </p:spPr>
        <p:txBody>
          <a:bodyPr vert="horz" lIns="91440" tIns="45720" rIns="91440" bIns="45720" rtlCol="0" anchor="ctr">
            <a:noAutofit/>
          </a:bodyPr>
          <a:lstStyle/>
          <a:p>
            <a:pPr algn="ctr">
              <a:spcAft>
                <a:spcPts val="600"/>
              </a:spcAft>
            </a:pPr>
            <a:r>
              <a:rPr lang="en-US" dirty="0" smtClean="0">
                <a:solidFill>
                  <a:srgbClr val="BFBFBF"/>
                </a:solidFill>
                <a:latin typeface="Georgia"/>
                <a:ea typeface="Helvetica Neue" charset="0"/>
                <a:cs typeface="Georgia"/>
              </a:rPr>
              <a:t>‘likes’</a:t>
            </a:r>
          </a:p>
        </p:txBody>
      </p:sp>
      <p:sp>
        <p:nvSpPr>
          <p:cNvPr id="6" name="Title 1"/>
          <p:cNvSpPr txBox="1">
            <a:spLocks/>
          </p:cNvSpPr>
          <p:nvPr/>
        </p:nvSpPr>
        <p:spPr>
          <a:xfrm>
            <a:off x="2895600" y="2230966"/>
            <a:ext cx="1219200" cy="381000"/>
          </a:xfrm>
          <a:prstGeom prst="rect">
            <a:avLst/>
          </a:prstGeom>
          <a:solidFill>
            <a:schemeClr val="tx1"/>
          </a:solidFill>
        </p:spPr>
        <p:txBody>
          <a:bodyPr vert="horz" lIns="91440" tIns="45720" rIns="91440" bIns="45720" rtlCol="0" anchor="ctr">
            <a:noAutofit/>
          </a:bodyPr>
          <a:lstStyle/>
          <a:p>
            <a:pPr algn="ctr">
              <a:spcAft>
                <a:spcPts val="600"/>
              </a:spcAft>
            </a:pPr>
            <a:r>
              <a:rPr lang="en-US" dirty="0" smtClean="0">
                <a:solidFill>
                  <a:srgbClr val="BFBFBF"/>
                </a:solidFill>
                <a:latin typeface="Georgia"/>
                <a:ea typeface="Helvetica Neue" charset="0"/>
                <a:cs typeface="Georgia"/>
              </a:rPr>
              <a:t>social tags</a:t>
            </a:r>
          </a:p>
        </p:txBody>
      </p:sp>
      <p:sp>
        <p:nvSpPr>
          <p:cNvPr id="7" name="Title 1"/>
          <p:cNvSpPr txBox="1">
            <a:spLocks/>
          </p:cNvSpPr>
          <p:nvPr/>
        </p:nvSpPr>
        <p:spPr>
          <a:xfrm>
            <a:off x="4343400" y="2222502"/>
            <a:ext cx="1295400" cy="381000"/>
          </a:xfrm>
          <a:prstGeom prst="rect">
            <a:avLst/>
          </a:prstGeom>
          <a:solidFill>
            <a:schemeClr val="tx1"/>
          </a:solidFill>
        </p:spPr>
        <p:txBody>
          <a:bodyPr vert="horz" lIns="91440" tIns="45720" rIns="91440" bIns="45720" rtlCol="0" anchor="ctr">
            <a:noAutofit/>
          </a:bodyPr>
          <a:lstStyle/>
          <a:p>
            <a:pPr algn="ctr">
              <a:spcAft>
                <a:spcPts val="600"/>
              </a:spcAft>
            </a:pPr>
            <a:r>
              <a:rPr lang="en-US" dirty="0" smtClean="0">
                <a:solidFill>
                  <a:srgbClr val="BFBFBF"/>
                </a:solidFill>
                <a:latin typeface="Georgia"/>
                <a:ea typeface="Helvetica Neue" charset="0"/>
                <a:cs typeface="Georgia"/>
              </a:rPr>
              <a:t>comments</a:t>
            </a:r>
          </a:p>
        </p:txBody>
      </p:sp>
      <p:sp>
        <p:nvSpPr>
          <p:cNvPr id="12" name="Title 1"/>
          <p:cNvSpPr txBox="1">
            <a:spLocks/>
          </p:cNvSpPr>
          <p:nvPr/>
        </p:nvSpPr>
        <p:spPr>
          <a:xfrm>
            <a:off x="0" y="381000"/>
            <a:ext cx="4114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forms of metadata</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18" name="Rectangle 17"/>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grpSp>
        <p:nvGrpSpPr>
          <p:cNvPr id="2" name="Group 22"/>
          <p:cNvGrpSpPr/>
          <p:nvPr/>
        </p:nvGrpSpPr>
        <p:grpSpPr>
          <a:xfrm>
            <a:off x="5833532" y="1801283"/>
            <a:ext cx="685800" cy="1219200"/>
            <a:chOff x="5833532" y="1458383"/>
            <a:chExt cx="685800" cy="1219200"/>
          </a:xfrm>
        </p:grpSpPr>
        <p:sp>
          <p:nvSpPr>
            <p:cNvPr id="20" name="Title 1"/>
            <p:cNvSpPr txBox="1">
              <a:spLocks/>
            </p:cNvSpPr>
            <p:nvPr/>
          </p:nvSpPr>
          <p:spPr>
            <a:xfrm>
              <a:off x="5833532" y="1458383"/>
              <a:ext cx="457200" cy="304800"/>
            </a:xfrm>
            <a:prstGeom prst="rect">
              <a:avLst/>
            </a:prstGeom>
            <a:solidFill>
              <a:schemeClr val="tx1"/>
            </a:solidFill>
          </p:spPr>
          <p:txBody>
            <a:bodyPr vert="horz" lIns="91440" tIns="45720" rIns="91440" bIns="45720" rtlCol="0" anchor="ctr">
              <a:noAutofit/>
            </a:bodyPr>
            <a:lstStyle/>
            <a:p>
              <a:pPr algn="ctr">
                <a:spcAft>
                  <a:spcPts val="600"/>
                </a:spcAft>
              </a:pPr>
              <a:r>
                <a:rPr lang="en-US" sz="1300" dirty="0" smtClean="0">
                  <a:solidFill>
                    <a:srgbClr val="BFBFBF"/>
                  </a:solidFill>
                  <a:latin typeface="Georgia"/>
                  <a:ea typeface="Helvetica Neue" charset="0"/>
                  <a:cs typeface="Georgia"/>
                </a:rPr>
                <a:t>text</a:t>
              </a:r>
            </a:p>
          </p:txBody>
        </p:sp>
        <p:sp>
          <p:nvSpPr>
            <p:cNvPr id="21" name="Title 1"/>
            <p:cNvSpPr txBox="1">
              <a:spLocks/>
            </p:cNvSpPr>
            <p:nvPr/>
          </p:nvSpPr>
          <p:spPr>
            <a:xfrm>
              <a:off x="5833532" y="1915583"/>
              <a:ext cx="533400" cy="304800"/>
            </a:xfrm>
            <a:prstGeom prst="rect">
              <a:avLst/>
            </a:prstGeom>
            <a:solidFill>
              <a:schemeClr val="tx1"/>
            </a:solidFill>
          </p:spPr>
          <p:txBody>
            <a:bodyPr vert="horz" lIns="91440" tIns="45720" rIns="91440" bIns="45720" rtlCol="0" anchor="ctr">
              <a:noAutofit/>
            </a:bodyPr>
            <a:lstStyle/>
            <a:p>
              <a:pPr algn="ctr">
                <a:spcAft>
                  <a:spcPts val="600"/>
                </a:spcAft>
              </a:pPr>
              <a:r>
                <a:rPr lang="en-US" sz="1300" dirty="0" smtClean="0">
                  <a:solidFill>
                    <a:srgbClr val="BFBFBF"/>
                  </a:solidFill>
                  <a:latin typeface="Georgia"/>
                  <a:ea typeface="Helvetica Neue" charset="0"/>
                  <a:cs typeface="Georgia"/>
                </a:rPr>
                <a:t>links</a:t>
              </a:r>
            </a:p>
          </p:txBody>
        </p:sp>
        <p:sp>
          <p:nvSpPr>
            <p:cNvPr id="22" name="Title 1"/>
            <p:cNvSpPr txBox="1">
              <a:spLocks/>
            </p:cNvSpPr>
            <p:nvPr/>
          </p:nvSpPr>
          <p:spPr>
            <a:xfrm>
              <a:off x="5833532" y="2372783"/>
              <a:ext cx="685800" cy="304800"/>
            </a:xfrm>
            <a:prstGeom prst="rect">
              <a:avLst/>
            </a:prstGeom>
            <a:solidFill>
              <a:schemeClr val="tx1"/>
            </a:solidFill>
          </p:spPr>
          <p:txBody>
            <a:bodyPr vert="horz" lIns="91440" tIns="45720" rIns="91440" bIns="45720" rtlCol="0" anchor="ctr">
              <a:noAutofit/>
            </a:bodyPr>
            <a:lstStyle/>
            <a:p>
              <a:pPr algn="ctr">
                <a:spcAft>
                  <a:spcPts val="600"/>
                </a:spcAft>
              </a:pPr>
              <a:r>
                <a:rPr lang="en-US" sz="1300" dirty="0" smtClean="0">
                  <a:solidFill>
                    <a:srgbClr val="BFBFBF"/>
                  </a:solidFill>
                  <a:latin typeface="Georgia"/>
                  <a:ea typeface="Helvetica Neue" charset="0"/>
                  <a:cs typeface="Georgia"/>
                </a:rPr>
                <a:t>photos</a:t>
              </a:r>
            </a:p>
          </p:txBody>
        </p:sp>
      </p:grpSp>
      <p:sp>
        <p:nvSpPr>
          <p:cNvPr id="14" name="Title 1"/>
          <p:cNvSpPr txBox="1">
            <a:spLocks/>
          </p:cNvSpPr>
          <p:nvPr/>
        </p:nvSpPr>
        <p:spPr>
          <a:xfrm>
            <a:off x="7488766" y="5012266"/>
            <a:ext cx="1333499" cy="438150"/>
          </a:xfrm>
          <a:prstGeom prst="rect">
            <a:avLst/>
          </a:prstGeom>
          <a:solidFill>
            <a:srgbClr val="D9D9D9"/>
          </a:solidFill>
          <a:ln>
            <a:solidFill>
              <a:srgbClr val="D9D9D9"/>
            </a:solidFill>
          </a:ln>
        </p:spPr>
        <p:txBody>
          <a:bodyPr anchor="ctr"/>
          <a:lstStyle/>
          <a:p>
            <a:pPr algn="ctr" defTabSz="914400" fontAlgn="auto">
              <a:spcAft>
                <a:spcPts val="0"/>
              </a:spcAft>
              <a:defRPr/>
            </a:pPr>
            <a:r>
              <a:rPr lang="en-US" sz="2400" dirty="0" smtClean="0">
                <a:solidFill>
                  <a:srgbClr val="000000"/>
                </a:solidFill>
                <a:latin typeface="Georgia"/>
                <a:ea typeface="+mj-ea"/>
                <a:cs typeface="Georgia"/>
              </a:rPr>
              <a:t>machine </a:t>
            </a:r>
            <a:endParaRPr lang="en-US" sz="2400" dirty="0">
              <a:solidFill>
                <a:srgbClr val="000000"/>
              </a:solidFill>
              <a:latin typeface="Georgia"/>
              <a:ea typeface="+mj-ea"/>
              <a:cs typeface="Georgia"/>
            </a:endParaRPr>
          </a:p>
        </p:txBody>
      </p:sp>
      <p:sp>
        <p:nvSpPr>
          <p:cNvPr id="15" name="Title 1"/>
          <p:cNvSpPr txBox="1">
            <a:spLocks/>
          </p:cNvSpPr>
          <p:nvPr/>
        </p:nvSpPr>
        <p:spPr>
          <a:xfrm>
            <a:off x="6500285" y="5044015"/>
            <a:ext cx="762000" cy="397934"/>
          </a:xfrm>
          <a:prstGeom prst="rect">
            <a:avLst/>
          </a:prstGeom>
          <a:solidFill>
            <a:schemeClr val="tx1"/>
          </a:solidFill>
        </p:spPr>
        <p:txBody>
          <a:bodyPr vert="horz" lIns="91440" tIns="45720" rIns="91440" bIns="45720" rtlCol="0" anchor="ctr">
            <a:noAutofit/>
          </a:bodyPr>
          <a:lstStyle/>
          <a:p>
            <a:pPr algn="ctr">
              <a:spcAft>
                <a:spcPts val="600"/>
              </a:spcAft>
            </a:pPr>
            <a:r>
              <a:rPr lang="en-US" dirty="0" smtClean="0">
                <a:solidFill>
                  <a:srgbClr val="BFBFBF"/>
                </a:solidFill>
                <a:latin typeface="Georgia"/>
                <a:ea typeface="Helvetica Neue" charset="0"/>
                <a:cs typeface="Georgia"/>
              </a:rPr>
              <a:t>views</a:t>
            </a:r>
          </a:p>
        </p:txBody>
      </p:sp>
      <p:sp>
        <p:nvSpPr>
          <p:cNvPr id="16" name="Title 1"/>
          <p:cNvSpPr txBox="1">
            <a:spLocks/>
          </p:cNvSpPr>
          <p:nvPr/>
        </p:nvSpPr>
        <p:spPr>
          <a:xfrm>
            <a:off x="3810000" y="5050366"/>
            <a:ext cx="1295400" cy="397934"/>
          </a:xfrm>
          <a:prstGeom prst="rect">
            <a:avLst/>
          </a:prstGeom>
          <a:solidFill>
            <a:schemeClr val="tx1"/>
          </a:solidFill>
        </p:spPr>
        <p:txBody>
          <a:bodyPr vert="horz" lIns="91440" tIns="45720" rIns="91440" bIns="45720" rtlCol="0" anchor="ctr">
            <a:noAutofit/>
          </a:bodyPr>
          <a:lstStyle/>
          <a:p>
            <a:pPr algn="ctr">
              <a:spcAft>
                <a:spcPts val="600"/>
              </a:spcAft>
            </a:pPr>
            <a:r>
              <a:rPr lang="en-US" dirty="0" smtClean="0">
                <a:solidFill>
                  <a:srgbClr val="BFBFBF"/>
                </a:solidFill>
                <a:latin typeface="Georgia"/>
                <a:ea typeface="Helvetica Neue" charset="0"/>
                <a:cs typeface="Georgia"/>
              </a:rPr>
              <a:t>timestamp</a:t>
            </a:r>
          </a:p>
        </p:txBody>
      </p:sp>
      <p:sp>
        <p:nvSpPr>
          <p:cNvPr id="17" name="Title 1"/>
          <p:cNvSpPr txBox="1">
            <a:spLocks/>
          </p:cNvSpPr>
          <p:nvPr/>
        </p:nvSpPr>
        <p:spPr>
          <a:xfrm>
            <a:off x="5334000" y="5041902"/>
            <a:ext cx="914400" cy="406398"/>
          </a:xfrm>
          <a:prstGeom prst="rect">
            <a:avLst/>
          </a:prstGeom>
          <a:solidFill>
            <a:schemeClr val="tx1"/>
          </a:solidFill>
        </p:spPr>
        <p:txBody>
          <a:bodyPr vert="horz" lIns="91440" tIns="45720" rIns="91440" bIns="45720" rtlCol="0" anchor="ctr">
            <a:noAutofit/>
          </a:bodyPr>
          <a:lstStyle/>
          <a:p>
            <a:pPr algn="ctr">
              <a:spcAft>
                <a:spcPts val="600"/>
              </a:spcAft>
            </a:pPr>
            <a:r>
              <a:rPr lang="en-US" dirty="0" err="1" smtClean="0">
                <a:solidFill>
                  <a:srgbClr val="BFBFBF"/>
                </a:solidFill>
                <a:latin typeface="Georgia"/>
                <a:ea typeface="Helvetica Neue" charset="0"/>
                <a:cs typeface="Georgia"/>
              </a:rPr>
              <a:t>geotag</a:t>
            </a:r>
            <a:endParaRPr lang="en-US" dirty="0" smtClean="0">
              <a:solidFill>
                <a:srgbClr val="BFBFBF"/>
              </a:solidFill>
              <a:latin typeface="Georgia"/>
              <a:ea typeface="Helvetica Neue" charset="0"/>
              <a:cs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P2_iTunes2.JPG"/>
          <p:cNvPicPr>
            <a:picLocks noChangeAspect="1"/>
          </p:cNvPicPr>
          <p:nvPr/>
        </p:nvPicPr>
        <p:blipFill>
          <a:blip r:embed="rId3"/>
          <a:srcRect b="4444"/>
          <a:stretch>
            <a:fillRect/>
          </a:stretch>
        </p:blipFill>
        <p:spPr>
          <a:xfrm>
            <a:off x="0" y="0"/>
            <a:ext cx="9144000" cy="6553200"/>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7" name="Rectangle 6"/>
          <p:cNvSpPr/>
          <p:nvPr/>
        </p:nvSpPr>
        <p:spPr>
          <a:xfrm>
            <a:off x="0" y="2195513"/>
            <a:ext cx="8610600" cy="11572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a:spLocks noChangeArrowheads="1"/>
          </p:cNvSpPr>
          <p:nvPr/>
        </p:nvSpPr>
        <p:spPr bwMode="auto">
          <a:xfrm>
            <a:off x="419100" y="1914942"/>
            <a:ext cx="8496300" cy="1292662"/>
          </a:xfrm>
          <a:prstGeom prst="rect">
            <a:avLst/>
          </a:prstGeom>
          <a:noFill/>
          <a:ln w="9525">
            <a:noFill/>
            <a:miter lim="800000"/>
            <a:headEnd/>
            <a:tailEnd/>
          </a:ln>
        </p:spPr>
        <p:txBody>
          <a:bodyPr wrap="square">
            <a:prstTxWarp prst="textNoShape">
              <a:avLst/>
            </a:prstTxWarp>
            <a:spAutoFit/>
          </a:bodyPr>
          <a:lstStyle/>
          <a:p>
            <a:endParaRPr lang="en-US" sz="2400" dirty="0">
              <a:solidFill>
                <a:srgbClr val="D9D9D9"/>
              </a:solidFill>
              <a:latin typeface="Helvetica Neue" pitchFamily="-105" charset="0"/>
              <a:ea typeface="Helvetica Neue" pitchFamily="-105" charset="0"/>
              <a:cs typeface="Helvetica Neue" pitchFamily="-105" charset="0"/>
            </a:endParaRPr>
          </a:p>
          <a:p>
            <a:r>
              <a:rPr lang="en-US" sz="2700" dirty="0" smtClean="0">
                <a:solidFill>
                  <a:srgbClr val="D9D9D9"/>
                </a:solidFill>
                <a:latin typeface="Georgia"/>
                <a:ea typeface="Helvetica Neue" pitchFamily="-105" charset="0"/>
                <a:cs typeface="Georgia"/>
              </a:rPr>
              <a:t>“[my photo will] come up on her iPod and it makes it </a:t>
            </a:r>
            <a:r>
              <a:rPr lang="en-US" sz="2700" dirty="0" smtClean="0">
                <a:solidFill>
                  <a:srgbClr val="FFFF99"/>
                </a:solidFill>
                <a:latin typeface="Georgia"/>
                <a:ea typeface="Helvetica Neue" pitchFamily="-105" charset="0"/>
                <a:cs typeface="Georgia"/>
              </a:rPr>
              <a:t>different </a:t>
            </a:r>
            <a:r>
              <a:rPr lang="en-US" sz="2700" dirty="0" smtClean="0">
                <a:solidFill>
                  <a:srgbClr val="D9D9D9"/>
                </a:solidFill>
                <a:latin typeface="Georgia"/>
                <a:ea typeface="Helvetica Neue" pitchFamily="-105" charset="0"/>
                <a:cs typeface="Georgia"/>
              </a:rPr>
              <a:t>in her library from everything else.” (Frank)</a:t>
            </a:r>
            <a:endParaRPr lang="en-US" sz="2700" dirty="0">
              <a:solidFill>
                <a:srgbClr val="D9D9D9"/>
              </a:solidFill>
              <a:latin typeface="Georgia"/>
              <a:ea typeface="Helvetica Neue" pitchFamily="-105" charset="0"/>
              <a:cs typeface="Georgia"/>
            </a:endParaRPr>
          </a:p>
        </p:txBody>
      </p:sp>
      <p:sp>
        <p:nvSpPr>
          <p:cNvPr id="12" name="Title 1"/>
          <p:cNvSpPr txBox="1">
            <a:spLocks/>
          </p:cNvSpPr>
          <p:nvPr/>
        </p:nvSpPr>
        <p:spPr>
          <a:xfrm>
            <a:off x="0" y="381000"/>
            <a:ext cx="6019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human-produced metadata</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DSCN2103.JPG"/>
          <p:cNvPicPr>
            <a:picLocks noChangeAspect="1"/>
          </p:cNvPicPr>
          <p:nvPr/>
        </p:nvPicPr>
        <p:blipFill>
          <a:blip r:embed="rId3"/>
          <a:srcRect l="23151" t="14148" b="12419"/>
          <a:stretch>
            <a:fillRect/>
          </a:stretch>
        </p:blipFill>
        <p:spPr>
          <a:xfrm>
            <a:off x="0" y="0"/>
            <a:ext cx="9144000" cy="6553200"/>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7" name="Rectangle 6"/>
          <p:cNvSpPr/>
          <p:nvPr/>
        </p:nvSpPr>
        <p:spPr>
          <a:xfrm>
            <a:off x="0" y="2271713"/>
            <a:ext cx="7467600" cy="15382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a:spLocks noChangeArrowheads="1"/>
          </p:cNvSpPr>
          <p:nvPr/>
        </p:nvSpPr>
        <p:spPr bwMode="auto">
          <a:xfrm>
            <a:off x="419100" y="1965573"/>
            <a:ext cx="7277100" cy="1723549"/>
          </a:xfrm>
          <a:prstGeom prst="rect">
            <a:avLst/>
          </a:prstGeom>
          <a:noFill/>
          <a:ln w="9525">
            <a:noFill/>
            <a:miter lim="800000"/>
            <a:headEnd/>
            <a:tailEnd/>
          </a:ln>
        </p:spPr>
        <p:txBody>
          <a:bodyPr wrap="square">
            <a:prstTxWarp prst="textNoShape">
              <a:avLst/>
            </a:prstTxWarp>
            <a:spAutoFit/>
          </a:bodyPr>
          <a:lstStyle/>
          <a:p>
            <a:endParaRPr lang="en-US" sz="2500" dirty="0">
              <a:solidFill>
                <a:srgbClr val="D9D9D9"/>
              </a:solidFill>
              <a:latin typeface="Helvetica Neue" pitchFamily="-105" charset="0"/>
              <a:ea typeface="Helvetica Neue" pitchFamily="-105" charset="0"/>
              <a:cs typeface="Helvetica Neue" pitchFamily="-105" charset="0"/>
            </a:endParaRPr>
          </a:p>
          <a:p>
            <a:r>
              <a:rPr lang="en-US" sz="2700" dirty="0" smtClean="0">
                <a:solidFill>
                  <a:srgbClr val="D9D9D9"/>
                </a:solidFill>
                <a:latin typeface="Georgia"/>
                <a:ea typeface="Helvetica Neue" pitchFamily="-105" charset="0"/>
                <a:cs typeface="Georgia"/>
              </a:rPr>
              <a:t>“…it’s interesting to see </a:t>
            </a:r>
            <a:r>
              <a:rPr lang="en-US" sz="2700" dirty="0" smtClean="0">
                <a:solidFill>
                  <a:srgbClr val="FFFF99"/>
                </a:solidFill>
                <a:latin typeface="Georgia"/>
                <a:ea typeface="Helvetica Neue" pitchFamily="-105" charset="0"/>
                <a:cs typeface="Georgia"/>
              </a:rPr>
              <a:t>how you’ve changed through how often you listened to things and when you last did.</a:t>
            </a:r>
            <a:r>
              <a:rPr lang="en-US" sz="2700" dirty="0" smtClean="0">
                <a:solidFill>
                  <a:srgbClr val="D9D9D9"/>
                </a:solidFill>
                <a:latin typeface="Georgia"/>
                <a:ea typeface="Helvetica Neue" pitchFamily="-105" charset="0"/>
                <a:cs typeface="Georgia"/>
              </a:rPr>
              <a:t>” (Kate)</a:t>
            </a:r>
            <a:endParaRPr lang="en-US" sz="2700" dirty="0">
              <a:solidFill>
                <a:srgbClr val="D9D9D9"/>
              </a:solidFill>
              <a:latin typeface="Georgia"/>
              <a:ea typeface="Helvetica Neue" pitchFamily="-105" charset="0"/>
              <a:cs typeface="Georgia"/>
            </a:endParaRPr>
          </a:p>
        </p:txBody>
      </p:sp>
      <p:sp>
        <p:nvSpPr>
          <p:cNvPr id="13" name="Title 1"/>
          <p:cNvSpPr txBox="1">
            <a:spLocks/>
          </p:cNvSpPr>
          <p:nvPr/>
        </p:nvSpPr>
        <p:spPr>
          <a:xfrm>
            <a:off x="0" y="381000"/>
            <a:ext cx="63246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machine-produced metadata </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9" name="Rounded Rectangle 8"/>
          <p:cNvSpPr/>
          <p:nvPr/>
        </p:nvSpPr>
        <p:spPr>
          <a:xfrm>
            <a:off x="1752600" y="1524000"/>
            <a:ext cx="228600" cy="45719"/>
          </a:xfrm>
          <a:prstGeom prst="roundRect">
            <a:avLst/>
          </a:prstGeom>
          <a:solidFill>
            <a:srgbClr val="6FBE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100_2349.JPG"/>
          <p:cNvPicPr>
            <a:picLocks noChangeAspect="1"/>
          </p:cNvPicPr>
          <p:nvPr/>
        </p:nvPicPr>
        <p:blipFill>
          <a:blip r:embed="rId3"/>
          <a:srcRect r="43174"/>
          <a:stretch>
            <a:fillRect/>
          </a:stretch>
        </p:blipFill>
        <p:spPr>
          <a:xfrm>
            <a:off x="-457200" y="0"/>
            <a:ext cx="4965246" cy="6553200"/>
          </a:xfrm>
          <a:prstGeom prst="rect">
            <a:avLst/>
          </a:prstGeom>
        </p:spPr>
      </p:pic>
      <p:pic>
        <p:nvPicPr>
          <p:cNvPr id="11" name="Picture 10" descr="avatarsketch_1_crop.jpg"/>
          <p:cNvPicPr>
            <a:picLocks noChangeAspect="1"/>
          </p:cNvPicPr>
          <p:nvPr/>
        </p:nvPicPr>
        <p:blipFill>
          <a:blip r:embed="rId4"/>
          <a:srcRect l="49123"/>
          <a:stretch>
            <a:fillRect/>
          </a:stretch>
        </p:blipFill>
        <p:spPr>
          <a:xfrm>
            <a:off x="4648200" y="-304800"/>
            <a:ext cx="4495800" cy="6873243"/>
          </a:xfrm>
          <a:prstGeom prst="rect">
            <a:avLst/>
          </a:prstGeom>
        </p:spPr>
      </p:pic>
      <p:sp>
        <p:nvSpPr>
          <p:cNvPr id="10" name="Title 1"/>
          <p:cNvSpPr txBox="1">
            <a:spLocks/>
          </p:cNvSpPr>
          <p:nvPr/>
        </p:nvSpPr>
        <p:spPr>
          <a:xfrm>
            <a:off x="0" y="381000"/>
            <a:ext cx="7620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moving between virtual &amp; material</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100_2349.JPG"/>
          <p:cNvPicPr>
            <a:picLocks noChangeAspect="1"/>
          </p:cNvPicPr>
          <p:nvPr/>
        </p:nvPicPr>
        <p:blipFill>
          <a:blip r:embed="rId3"/>
          <a:srcRect r="43174"/>
          <a:stretch>
            <a:fillRect/>
          </a:stretch>
        </p:blipFill>
        <p:spPr>
          <a:xfrm>
            <a:off x="-457200" y="0"/>
            <a:ext cx="4965246" cy="6553200"/>
          </a:xfrm>
          <a:prstGeom prst="rect">
            <a:avLst/>
          </a:prstGeom>
        </p:spPr>
      </p:pic>
      <p:pic>
        <p:nvPicPr>
          <p:cNvPr id="11" name="Picture 10" descr="avatarsketch_1_crop.jpg"/>
          <p:cNvPicPr>
            <a:picLocks noChangeAspect="1"/>
          </p:cNvPicPr>
          <p:nvPr/>
        </p:nvPicPr>
        <p:blipFill>
          <a:blip r:embed="rId4"/>
          <a:srcRect l="49123"/>
          <a:stretch>
            <a:fillRect/>
          </a:stretch>
        </p:blipFill>
        <p:spPr>
          <a:xfrm>
            <a:off x="4648200" y="-304800"/>
            <a:ext cx="4495800" cy="6873243"/>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7" name="Rectangle 6"/>
          <p:cNvSpPr/>
          <p:nvPr/>
        </p:nvSpPr>
        <p:spPr>
          <a:xfrm>
            <a:off x="0" y="2195513"/>
            <a:ext cx="8229600" cy="10810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a:spLocks noChangeArrowheads="1"/>
          </p:cNvSpPr>
          <p:nvPr/>
        </p:nvSpPr>
        <p:spPr bwMode="auto">
          <a:xfrm>
            <a:off x="419100" y="1905000"/>
            <a:ext cx="7810500" cy="1292662"/>
          </a:xfrm>
          <a:prstGeom prst="rect">
            <a:avLst/>
          </a:prstGeom>
          <a:noFill/>
          <a:ln w="9525">
            <a:noFill/>
            <a:miter lim="800000"/>
            <a:headEnd/>
            <a:tailEnd/>
          </a:ln>
        </p:spPr>
        <p:txBody>
          <a:bodyPr wrap="square">
            <a:prstTxWarp prst="textNoShape">
              <a:avLst/>
            </a:prstTxWarp>
            <a:spAutoFit/>
          </a:bodyPr>
          <a:lstStyle/>
          <a:p>
            <a:endParaRPr lang="en-US" sz="2400" dirty="0">
              <a:solidFill>
                <a:srgbClr val="D9D9D9"/>
              </a:solidFill>
              <a:latin typeface="Helvetica Neue" pitchFamily="-105" charset="0"/>
              <a:ea typeface="Helvetica Neue" pitchFamily="-105" charset="0"/>
              <a:cs typeface="Helvetica Neue" pitchFamily="-105" charset="0"/>
            </a:endParaRPr>
          </a:p>
          <a:p>
            <a:r>
              <a:rPr lang="en-US" sz="2700" dirty="0" smtClean="0">
                <a:solidFill>
                  <a:srgbClr val="D9D9D9"/>
                </a:solidFill>
                <a:latin typeface="Georgia"/>
                <a:ea typeface="Helvetica Neue" pitchFamily="-105" charset="0"/>
                <a:cs typeface="Georgia"/>
              </a:rPr>
              <a:t>“…now I think about [online comments] when I look at [the original drawings] in my room.” (Bill)</a:t>
            </a:r>
            <a:endParaRPr lang="en-US" sz="2700" dirty="0">
              <a:solidFill>
                <a:srgbClr val="D9D9D9"/>
              </a:solidFill>
              <a:latin typeface="Georgia"/>
              <a:ea typeface="Helvetica Neue" pitchFamily="-105" charset="0"/>
              <a:cs typeface="Georgia"/>
            </a:endParaRPr>
          </a:p>
        </p:txBody>
      </p:sp>
      <p:sp>
        <p:nvSpPr>
          <p:cNvPr id="10" name="Title 1"/>
          <p:cNvSpPr txBox="1">
            <a:spLocks/>
          </p:cNvSpPr>
          <p:nvPr/>
        </p:nvSpPr>
        <p:spPr>
          <a:xfrm>
            <a:off x="0" y="381000"/>
            <a:ext cx="7620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moving between virtual &amp; material</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DSC_0269.JPG"/>
          <p:cNvPicPr>
            <a:picLocks noChangeAspect="1"/>
          </p:cNvPicPr>
          <p:nvPr/>
        </p:nvPicPr>
        <p:blipFill>
          <a:blip r:embed="rId3"/>
          <a:stretch>
            <a:fillRect/>
          </a:stretch>
        </p:blipFill>
        <p:spPr>
          <a:xfrm>
            <a:off x="-711465" y="0"/>
            <a:ext cx="9855465" cy="6553200"/>
          </a:xfrm>
          <a:prstGeom prst="rect">
            <a:avLst/>
          </a:prstGeom>
        </p:spPr>
      </p:pic>
      <p:sp>
        <p:nvSpPr>
          <p:cNvPr id="10" name="Title 1"/>
          <p:cNvSpPr txBox="1">
            <a:spLocks/>
          </p:cNvSpPr>
          <p:nvPr/>
        </p:nvSpPr>
        <p:spPr>
          <a:xfrm>
            <a:off x="0" y="381000"/>
            <a:ext cx="6934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design opportunities and issues </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7" name="Title 1"/>
          <p:cNvSpPr txBox="1">
            <a:spLocks/>
          </p:cNvSpPr>
          <p:nvPr/>
        </p:nvSpPr>
        <p:spPr>
          <a:xfrm>
            <a:off x="419101" y="1483271"/>
            <a:ext cx="2857499" cy="438150"/>
          </a:xfrm>
          <a:prstGeom prst="rect">
            <a:avLst/>
          </a:prstGeom>
          <a:solidFill>
            <a:srgbClr val="D9D9D9"/>
          </a:solidFill>
          <a:ln>
            <a:solidFill>
              <a:srgbClr val="D9D9D9"/>
            </a:solidFill>
          </a:ln>
        </p:spPr>
        <p:txBody>
          <a:bodyPr anchor="ctr"/>
          <a:lstStyle/>
          <a:p>
            <a:pPr defTabSz="914400" fontAlgn="auto">
              <a:spcAft>
                <a:spcPts val="0"/>
              </a:spcAft>
              <a:defRPr/>
            </a:pPr>
            <a:r>
              <a:rPr lang="en-US" sz="2400" dirty="0" smtClean="0">
                <a:solidFill>
                  <a:srgbClr val="000000"/>
                </a:solidFill>
                <a:latin typeface="Georgia"/>
                <a:ea typeface="+mj-ea"/>
                <a:cs typeface="Georgia"/>
              </a:rPr>
              <a:t>accrual of metadata</a:t>
            </a:r>
            <a:endParaRPr lang="en-US" sz="2400" dirty="0">
              <a:solidFill>
                <a:srgbClr val="000000"/>
              </a:solidFill>
              <a:latin typeface="Georgia"/>
              <a:ea typeface="+mj-ea"/>
              <a:cs typeface="Georgia"/>
            </a:endParaRPr>
          </a:p>
        </p:txBody>
      </p:sp>
      <p:sp>
        <p:nvSpPr>
          <p:cNvPr id="12" name="Title 1"/>
          <p:cNvSpPr txBox="1">
            <a:spLocks/>
          </p:cNvSpPr>
          <p:nvPr/>
        </p:nvSpPr>
        <p:spPr>
          <a:xfrm>
            <a:off x="381000" y="2209800"/>
            <a:ext cx="5181600" cy="438150"/>
          </a:xfrm>
          <a:prstGeom prst="rect">
            <a:avLst/>
          </a:prstGeom>
          <a:solidFill>
            <a:srgbClr val="D9D9D9"/>
          </a:solidFill>
          <a:ln>
            <a:solidFill>
              <a:srgbClr val="D9D9D9"/>
            </a:solidFill>
          </a:ln>
        </p:spPr>
        <p:txBody>
          <a:bodyPr anchor="ctr"/>
          <a:lstStyle/>
          <a:p>
            <a:pPr defTabSz="914400" fontAlgn="auto">
              <a:spcAft>
                <a:spcPts val="0"/>
              </a:spcAft>
              <a:defRPr/>
            </a:pPr>
            <a:r>
              <a:rPr lang="en-US" sz="2400" dirty="0" err="1" smtClean="0">
                <a:solidFill>
                  <a:srgbClr val="000000"/>
                </a:solidFill>
                <a:latin typeface="Georgia"/>
                <a:ea typeface="+mj-ea"/>
                <a:cs typeface="Georgia"/>
              </a:rPr>
              <a:t>curation</a:t>
            </a:r>
            <a:r>
              <a:rPr lang="en-US" sz="2400" dirty="0" smtClean="0">
                <a:solidFill>
                  <a:srgbClr val="000000"/>
                </a:solidFill>
                <a:latin typeface="Georgia"/>
                <a:ea typeface="+mj-ea"/>
                <a:cs typeface="Georgia"/>
              </a:rPr>
              <a:t> of self and social affiliations </a:t>
            </a:r>
            <a:endParaRPr lang="en-US" sz="2400" dirty="0">
              <a:solidFill>
                <a:srgbClr val="000000"/>
              </a:solidFill>
              <a:latin typeface="Georgia"/>
              <a:ea typeface="+mj-ea"/>
              <a:cs typeface="Georgia"/>
            </a:endParaRPr>
          </a:p>
        </p:txBody>
      </p:sp>
      <p:sp>
        <p:nvSpPr>
          <p:cNvPr id="15" name="Title 1"/>
          <p:cNvSpPr txBox="1">
            <a:spLocks/>
          </p:cNvSpPr>
          <p:nvPr/>
        </p:nvSpPr>
        <p:spPr>
          <a:xfrm>
            <a:off x="381000" y="2971800"/>
            <a:ext cx="4114800" cy="438150"/>
          </a:xfrm>
          <a:prstGeom prst="rect">
            <a:avLst/>
          </a:prstGeom>
          <a:solidFill>
            <a:srgbClr val="D9D9D9"/>
          </a:solidFill>
          <a:ln>
            <a:solidFill>
              <a:srgbClr val="D9D9D9"/>
            </a:solidFill>
          </a:ln>
        </p:spPr>
        <p:txBody>
          <a:bodyPr anchor="ctr"/>
          <a:lstStyle/>
          <a:p>
            <a:pPr defTabSz="914400" fontAlgn="auto">
              <a:spcAft>
                <a:spcPts val="0"/>
              </a:spcAft>
              <a:defRPr/>
            </a:pPr>
            <a:r>
              <a:rPr lang="en-US" sz="2400" dirty="0" smtClean="0">
                <a:solidFill>
                  <a:srgbClr val="000000"/>
                </a:solidFill>
                <a:latin typeface="Georgia"/>
                <a:ea typeface="+mj-ea"/>
                <a:cs typeface="Georgia"/>
              </a:rPr>
              <a:t>paradoxes and consequences</a:t>
            </a:r>
            <a:endParaRPr lang="en-US" sz="2400" dirty="0">
              <a:solidFill>
                <a:srgbClr val="000000"/>
              </a:solidFill>
              <a:latin typeface="Georgia"/>
              <a:ea typeface="+mj-ea"/>
              <a:cs typeface="Georgi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100_2336.JPG"/>
          <p:cNvPicPr>
            <a:picLocks noChangeAspect="1"/>
          </p:cNvPicPr>
          <p:nvPr/>
        </p:nvPicPr>
        <p:blipFill>
          <a:blip r:embed="rId3">
            <a:lum contrast="52000"/>
            <a:alphaModFix amt="80000"/>
          </a:blip>
          <a:srcRect l="24747" r="45463" b="38965"/>
          <a:stretch>
            <a:fillRect/>
          </a:stretch>
        </p:blipFill>
        <p:spPr>
          <a:xfrm>
            <a:off x="0" y="-355379"/>
            <a:ext cx="4495800" cy="6908579"/>
          </a:xfrm>
          <a:prstGeom prst="rect">
            <a:avLst/>
          </a:prstGeom>
        </p:spPr>
      </p:pic>
      <p:sp>
        <p:nvSpPr>
          <p:cNvPr id="10" name="Title 1"/>
          <p:cNvSpPr txBox="1">
            <a:spLocks/>
          </p:cNvSpPr>
          <p:nvPr/>
        </p:nvSpPr>
        <p:spPr>
          <a:xfrm>
            <a:off x="0" y="381000"/>
            <a:ext cx="44196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accrual of metadata</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pic>
        <p:nvPicPr>
          <p:cNvPr id="12" name="Picture 11" descr="P2_iTunes2.JPG"/>
          <p:cNvPicPr>
            <a:picLocks noChangeAspect="1"/>
          </p:cNvPicPr>
          <p:nvPr/>
        </p:nvPicPr>
        <p:blipFill>
          <a:blip r:embed="rId4">
            <a:alphaModFix amt="80000"/>
          </a:blip>
          <a:srcRect b="4444"/>
          <a:stretch>
            <a:fillRect/>
          </a:stretch>
        </p:blipFill>
        <p:spPr>
          <a:xfrm>
            <a:off x="4648200" y="0"/>
            <a:ext cx="9144000" cy="6553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100_2336.JPG"/>
          <p:cNvPicPr>
            <a:picLocks noChangeAspect="1"/>
          </p:cNvPicPr>
          <p:nvPr/>
        </p:nvPicPr>
        <p:blipFill>
          <a:blip r:embed="rId3">
            <a:lum contrast="52000"/>
            <a:alphaModFix amt="80000"/>
          </a:blip>
          <a:srcRect l="24747" r="45463" b="38965"/>
          <a:stretch>
            <a:fillRect/>
          </a:stretch>
        </p:blipFill>
        <p:spPr>
          <a:xfrm>
            <a:off x="0" y="-355379"/>
            <a:ext cx="4495800" cy="6908579"/>
          </a:xfrm>
          <a:prstGeom prst="rect">
            <a:avLst/>
          </a:prstGeom>
        </p:spPr>
      </p:pic>
      <p:sp>
        <p:nvSpPr>
          <p:cNvPr id="10" name="Title 1"/>
          <p:cNvSpPr txBox="1">
            <a:spLocks/>
          </p:cNvSpPr>
          <p:nvPr/>
        </p:nvSpPr>
        <p:spPr>
          <a:xfrm>
            <a:off x="0" y="381000"/>
            <a:ext cx="44196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accrual of metadata</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pic>
        <p:nvPicPr>
          <p:cNvPr id="12" name="Picture 11" descr="P2_iTunes2.JPG"/>
          <p:cNvPicPr>
            <a:picLocks noChangeAspect="1"/>
          </p:cNvPicPr>
          <p:nvPr/>
        </p:nvPicPr>
        <p:blipFill>
          <a:blip r:embed="rId4">
            <a:alphaModFix amt="80000"/>
          </a:blip>
          <a:srcRect b="4444"/>
          <a:stretch>
            <a:fillRect/>
          </a:stretch>
        </p:blipFill>
        <p:spPr>
          <a:xfrm>
            <a:off x="4648200" y="0"/>
            <a:ext cx="9144000" cy="6553200"/>
          </a:xfrm>
          <a:prstGeom prst="rect">
            <a:avLst/>
          </a:prstGeom>
        </p:spPr>
      </p:pic>
      <p:sp>
        <p:nvSpPr>
          <p:cNvPr id="15" name="Title 1"/>
          <p:cNvSpPr txBox="1">
            <a:spLocks/>
          </p:cNvSpPr>
          <p:nvPr/>
        </p:nvSpPr>
        <p:spPr>
          <a:xfrm>
            <a:off x="0" y="1295400"/>
            <a:ext cx="6858000" cy="533400"/>
          </a:xfrm>
          <a:prstGeom prst="rect">
            <a:avLst/>
          </a:prstGeom>
          <a:solidFill>
            <a:schemeClr val="tx1"/>
          </a:solidFill>
        </p:spPr>
        <p:txBody>
          <a:bodyPr vert="horz" lIns="91440" tIns="45720" rIns="91440" bIns="45720" rtlCol="0" anchor="ctr">
            <a:noAutofit/>
          </a:bodyPr>
          <a:lstStyle/>
          <a:p>
            <a:pPr>
              <a:spcAft>
                <a:spcPts val="600"/>
              </a:spcAft>
            </a:pPr>
            <a:r>
              <a:rPr lang="en-US" sz="2400" dirty="0" smtClean="0">
                <a:solidFill>
                  <a:schemeClr val="bg1">
                    <a:lumMod val="75000"/>
                  </a:schemeClr>
                </a:solidFill>
                <a:latin typeface="Georgia"/>
                <a:ea typeface="Helvetica Neue" charset="0"/>
                <a:cs typeface="Georgia"/>
              </a:rPr>
              <a:t>used to make virtual possessions more expressive</a:t>
            </a:r>
          </a:p>
        </p:txBody>
      </p:sp>
      <p:sp>
        <p:nvSpPr>
          <p:cNvPr id="16" name="Title 1"/>
          <p:cNvSpPr txBox="1">
            <a:spLocks/>
          </p:cNvSpPr>
          <p:nvPr/>
        </p:nvSpPr>
        <p:spPr>
          <a:xfrm>
            <a:off x="0" y="2057400"/>
            <a:ext cx="4267200" cy="533400"/>
          </a:xfrm>
          <a:prstGeom prst="rect">
            <a:avLst/>
          </a:prstGeom>
          <a:solidFill>
            <a:schemeClr val="tx1"/>
          </a:solidFill>
        </p:spPr>
        <p:txBody>
          <a:bodyPr vert="horz" lIns="91440" tIns="45720" rIns="91440" bIns="45720" rtlCol="0" anchor="ctr">
            <a:noAutofit/>
          </a:bodyPr>
          <a:lstStyle/>
          <a:p>
            <a:pPr>
              <a:spcAft>
                <a:spcPts val="600"/>
              </a:spcAft>
            </a:pPr>
            <a:r>
              <a:rPr lang="en-US" sz="2400" dirty="0" smtClean="0">
                <a:solidFill>
                  <a:srgbClr val="BFBFBF"/>
                </a:solidFill>
                <a:latin typeface="Georgia"/>
                <a:ea typeface="Helvetica Neue" charset="0"/>
                <a:cs typeface="Georgia"/>
              </a:rPr>
              <a:t>helped connect to experiences</a:t>
            </a:r>
          </a:p>
        </p:txBody>
      </p:sp>
      <p:sp>
        <p:nvSpPr>
          <p:cNvPr id="17" name="Title 1"/>
          <p:cNvSpPr txBox="1">
            <a:spLocks/>
          </p:cNvSpPr>
          <p:nvPr/>
        </p:nvSpPr>
        <p:spPr>
          <a:xfrm>
            <a:off x="0" y="2819400"/>
            <a:ext cx="7391400" cy="533400"/>
          </a:xfrm>
          <a:prstGeom prst="rect">
            <a:avLst/>
          </a:prstGeom>
          <a:solidFill>
            <a:schemeClr val="tx1"/>
          </a:solidFill>
        </p:spPr>
        <p:txBody>
          <a:bodyPr vert="horz" lIns="91440" tIns="45720" rIns="91440" bIns="45720" rtlCol="0" anchor="ctr">
            <a:noAutofit/>
          </a:bodyPr>
          <a:lstStyle/>
          <a:p>
            <a:pPr>
              <a:spcAft>
                <a:spcPts val="600"/>
              </a:spcAft>
            </a:pPr>
            <a:r>
              <a:rPr lang="en-US" sz="2400" dirty="0" smtClean="0">
                <a:solidFill>
                  <a:srgbClr val="BFBFBF"/>
                </a:solidFill>
                <a:latin typeface="Georgia"/>
                <a:ea typeface="Helvetica Neue" charset="0"/>
                <a:cs typeface="Georgia"/>
              </a:rPr>
              <a:t>resource for sharing, editing and developing histories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100_2336.JPG"/>
          <p:cNvPicPr>
            <a:picLocks noChangeAspect="1"/>
          </p:cNvPicPr>
          <p:nvPr/>
        </p:nvPicPr>
        <p:blipFill>
          <a:blip r:embed="rId3">
            <a:lum contrast="52000"/>
            <a:alphaModFix amt="80000"/>
          </a:blip>
          <a:srcRect l="24747" r="45463" b="38965"/>
          <a:stretch>
            <a:fillRect/>
          </a:stretch>
        </p:blipFill>
        <p:spPr>
          <a:xfrm>
            <a:off x="0" y="-355379"/>
            <a:ext cx="4495800" cy="6908579"/>
          </a:xfrm>
          <a:prstGeom prst="rect">
            <a:avLst/>
          </a:prstGeom>
        </p:spPr>
      </p:pic>
      <p:pic>
        <p:nvPicPr>
          <p:cNvPr id="13" name="Picture 12" descr="P2_iTunes2.JPG"/>
          <p:cNvPicPr>
            <a:picLocks noChangeAspect="1"/>
          </p:cNvPicPr>
          <p:nvPr/>
        </p:nvPicPr>
        <p:blipFill>
          <a:blip r:embed="rId4">
            <a:alphaModFix amt="80000"/>
          </a:blip>
          <a:srcRect b="4444"/>
          <a:stretch>
            <a:fillRect/>
          </a:stretch>
        </p:blipFill>
        <p:spPr>
          <a:xfrm>
            <a:off x="4648200" y="0"/>
            <a:ext cx="9144000" cy="6553200"/>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7" name="Title 1"/>
          <p:cNvSpPr txBox="1">
            <a:spLocks/>
          </p:cNvSpPr>
          <p:nvPr/>
        </p:nvSpPr>
        <p:spPr>
          <a:xfrm>
            <a:off x="0" y="381000"/>
            <a:ext cx="8458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machine &amp; human-produced metadata</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8" name="Title 1"/>
          <p:cNvSpPr txBox="1">
            <a:spLocks/>
          </p:cNvSpPr>
          <p:nvPr/>
        </p:nvSpPr>
        <p:spPr>
          <a:xfrm>
            <a:off x="0" y="1295400"/>
            <a:ext cx="29718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rgbClr val="FFFF99"/>
                </a:solidFill>
                <a:latin typeface="Georgia" pitchFamily="18" charset="0"/>
                <a:cs typeface="Segoe UI" pitchFamily="34" charset="0"/>
                <a:sym typeface="Wingdings"/>
              </a:rPr>
              <a:t>design opportunities</a:t>
            </a:r>
          </a:p>
        </p:txBody>
      </p:sp>
      <p:sp>
        <p:nvSpPr>
          <p:cNvPr id="9" name="Title 1"/>
          <p:cNvSpPr txBox="1">
            <a:spLocks/>
          </p:cNvSpPr>
          <p:nvPr/>
        </p:nvSpPr>
        <p:spPr>
          <a:xfrm>
            <a:off x="0" y="2057400"/>
            <a:ext cx="7620000" cy="609600"/>
          </a:xfrm>
          <a:prstGeom prst="rect">
            <a:avLst/>
          </a:prstGeom>
          <a:solidFill>
            <a:schemeClr val="tx1"/>
          </a:solidFill>
        </p:spPr>
        <p:txBody>
          <a:bodyPr vert="horz" lIns="91440" tIns="45720" rIns="91440" bIns="45720" rtlCol="0" anchor="ctr">
            <a:noAutofit/>
          </a:bodyPr>
          <a:lstStyle/>
          <a:p>
            <a:pPr>
              <a:spcAft>
                <a:spcPts val="600"/>
              </a:spcAft>
            </a:pPr>
            <a:r>
              <a:rPr lang="en-US" sz="2400" dirty="0" smtClean="0">
                <a:solidFill>
                  <a:srgbClr val="BFBFBF"/>
                </a:solidFill>
                <a:latin typeface="Georgia"/>
                <a:ea typeface="Helvetica Neue" charset="0"/>
                <a:cs typeface="Georgia"/>
              </a:rPr>
              <a:t>tools enabling people to personalize their virtual things</a:t>
            </a:r>
          </a:p>
        </p:txBody>
      </p:sp>
      <p:sp>
        <p:nvSpPr>
          <p:cNvPr id="11" name="Title 1"/>
          <p:cNvSpPr txBox="1">
            <a:spLocks/>
          </p:cNvSpPr>
          <p:nvPr/>
        </p:nvSpPr>
        <p:spPr>
          <a:xfrm>
            <a:off x="0" y="2895600"/>
            <a:ext cx="8382000" cy="609600"/>
          </a:xfrm>
          <a:prstGeom prst="rect">
            <a:avLst/>
          </a:prstGeom>
          <a:solidFill>
            <a:schemeClr val="tx1"/>
          </a:solidFill>
        </p:spPr>
        <p:txBody>
          <a:bodyPr vert="horz" lIns="91440" tIns="45720" rIns="91440" bIns="45720" rtlCol="0" anchor="ctr">
            <a:noAutofit/>
          </a:bodyPr>
          <a:lstStyle/>
          <a:p>
            <a:pPr>
              <a:spcAft>
                <a:spcPts val="600"/>
              </a:spcAft>
            </a:pPr>
            <a:r>
              <a:rPr lang="en-US" sz="2400" dirty="0" smtClean="0">
                <a:solidFill>
                  <a:srgbClr val="BFBFBF"/>
                </a:solidFill>
                <a:latin typeface="Georgia"/>
                <a:ea typeface="Helvetica Neue" charset="0"/>
                <a:cs typeface="Georgia"/>
              </a:rPr>
              <a:t>better mechanisms for recording different kinds of metadata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100_2350.JPG"/>
          <p:cNvPicPr>
            <a:picLocks noChangeAspect="1"/>
          </p:cNvPicPr>
          <p:nvPr/>
        </p:nvPicPr>
        <p:blipFill>
          <a:blip r:embed="rId3">
            <a:lum bright="23000" contrast="50000"/>
            <a:alphaModFix amt="80000"/>
          </a:blip>
          <a:srcRect l="49244" t="12222" r="7549" b="18254"/>
          <a:stretch>
            <a:fillRect/>
          </a:stretch>
        </p:blipFill>
        <p:spPr>
          <a:xfrm>
            <a:off x="4648200" y="0"/>
            <a:ext cx="5430078" cy="6553200"/>
          </a:xfrm>
          <a:prstGeom prst="rect">
            <a:avLst/>
          </a:prstGeom>
        </p:spPr>
      </p:pic>
      <p:pic>
        <p:nvPicPr>
          <p:cNvPr id="9" name="Picture 8" descr="DSCN1781.JPG"/>
          <p:cNvPicPr>
            <a:picLocks noChangeAspect="1"/>
          </p:cNvPicPr>
          <p:nvPr/>
        </p:nvPicPr>
        <p:blipFill>
          <a:blip r:embed="rId4">
            <a:lum contrast="23000"/>
            <a:alphaModFix amt="80000"/>
          </a:blip>
          <a:srcRect l="27010" r="22889" b="4444"/>
          <a:stretch>
            <a:fillRect/>
          </a:stretch>
        </p:blipFill>
        <p:spPr>
          <a:xfrm>
            <a:off x="-76200" y="0"/>
            <a:ext cx="4581309" cy="6553200"/>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7" name="Title 1"/>
          <p:cNvSpPr txBox="1">
            <a:spLocks/>
          </p:cNvSpPr>
          <p:nvPr/>
        </p:nvSpPr>
        <p:spPr>
          <a:xfrm>
            <a:off x="0" y="381000"/>
            <a:ext cx="7239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virtual proxies of material things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10" name="Title 1"/>
          <p:cNvSpPr txBox="1">
            <a:spLocks/>
          </p:cNvSpPr>
          <p:nvPr/>
        </p:nvSpPr>
        <p:spPr>
          <a:xfrm>
            <a:off x="0" y="1295400"/>
            <a:ext cx="29718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rgbClr val="FFFF99"/>
                </a:solidFill>
                <a:latin typeface="Georgia" pitchFamily="18" charset="0"/>
                <a:cs typeface="Segoe UI" pitchFamily="34" charset="0"/>
                <a:sym typeface="Wingdings"/>
              </a:rPr>
              <a:t>design opportunities</a:t>
            </a:r>
          </a:p>
        </p:txBody>
      </p:sp>
      <p:sp>
        <p:nvSpPr>
          <p:cNvPr id="11" name="Title 1"/>
          <p:cNvSpPr txBox="1">
            <a:spLocks/>
          </p:cNvSpPr>
          <p:nvPr/>
        </p:nvSpPr>
        <p:spPr>
          <a:xfrm>
            <a:off x="0" y="2057400"/>
            <a:ext cx="5562600" cy="609600"/>
          </a:xfrm>
          <a:prstGeom prst="rect">
            <a:avLst/>
          </a:prstGeom>
          <a:solidFill>
            <a:schemeClr val="tx1"/>
          </a:solidFill>
        </p:spPr>
        <p:txBody>
          <a:bodyPr vert="horz" lIns="91440" tIns="45720" rIns="91440" bIns="45720" rtlCol="0" anchor="ctr">
            <a:noAutofit/>
          </a:bodyPr>
          <a:lstStyle/>
          <a:p>
            <a:pPr>
              <a:spcAft>
                <a:spcPts val="600"/>
              </a:spcAft>
            </a:pPr>
            <a:r>
              <a:rPr lang="en-US" sz="2400" dirty="0" smtClean="0">
                <a:solidFill>
                  <a:srgbClr val="BFBFBF"/>
                </a:solidFill>
                <a:latin typeface="Georgia"/>
                <a:ea typeface="Helvetica Neue" charset="0"/>
                <a:cs typeface="Georgia"/>
              </a:rPr>
              <a:t>attributing metadata to physical things</a:t>
            </a:r>
          </a:p>
        </p:txBody>
      </p:sp>
      <p:sp>
        <p:nvSpPr>
          <p:cNvPr id="12" name="Title 1"/>
          <p:cNvSpPr txBox="1">
            <a:spLocks/>
          </p:cNvSpPr>
          <p:nvPr/>
        </p:nvSpPr>
        <p:spPr>
          <a:xfrm>
            <a:off x="0" y="2895600"/>
            <a:ext cx="7239000" cy="609600"/>
          </a:xfrm>
          <a:prstGeom prst="rect">
            <a:avLst/>
          </a:prstGeom>
          <a:solidFill>
            <a:schemeClr val="tx1"/>
          </a:solidFill>
        </p:spPr>
        <p:txBody>
          <a:bodyPr vert="horz" lIns="91440" tIns="45720" rIns="91440" bIns="45720" rtlCol="0" anchor="ctr">
            <a:noAutofit/>
          </a:bodyPr>
          <a:lstStyle/>
          <a:p>
            <a:pPr>
              <a:spcAft>
                <a:spcPts val="600"/>
              </a:spcAft>
            </a:pPr>
            <a:r>
              <a:rPr lang="en-US" sz="2400" dirty="0" smtClean="0">
                <a:solidFill>
                  <a:srgbClr val="BFBFBF"/>
                </a:solidFill>
                <a:latin typeface="Georgia"/>
                <a:ea typeface="Helvetica Neue" charset="0"/>
                <a:cs typeface="Georgia"/>
              </a:rPr>
              <a:t>acquire rich personal and shared histories over time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grayscl/>
            <a:lum contrast="20000"/>
          </a:blip>
          <a:stretch>
            <a:fillRect/>
          </a:stretch>
        </p:blipFill>
        <p:spPr>
          <a:xfrm>
            <a:off x="990600" y="0"/>
            <a:ext cx="6667500" cy="76327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DSCN1778.JPG"/>
          <p:cNvPicPr>
            <a:picLocks noChangeAspect="1"/>
          </p:cNvPicPr>
          <p:nvPr/>
        </p:nvPicPr>
        <p:blipFill>
          <a:blip r:embed="rId3"/>
          <a:srcRect r="19936"/>
          <a:stretch>
            <a:fillRect/>
          </a:stretch>
        </p:blipFill>
        <p:spPr>
          <a:xfrm>
            <a:off x="-2499899" y="0"/>
            <a:ext cx="6995699" cy="6553200"/>
          </a:xfrm>
          <a:prstGeom prst="rect">
            <a:avLst/>
          </a:prstGeom>
        </p:spPr>
      </p:pic>
      <p:pic>
        <p:nvPicPr>
          <p:cNvPr id="11" name="Picture 10" descr="IMG_0224.JPG"/>
          <p:cNvPicPr>
            <a:picLocks noChangeAspect="1"/>
          </p:cNvPicPr>
          <p:nvPr/>
        </p:nvPicPr>
        <p:blipFill>
          <a:blip r:embed="rId4"/>
          <a:srcRect l="16354" r="16146"/>
          <a:stretch>
            <a:fillRect/>
          </a:stretch>
        </p:blipFill>
        <p:spPr>
          <a:xfrm>
            <a:off x="4648200" y="-152400"/>
            <a:ext cx="8051690" cy="6705600"/>
          </a:xfrm>
          <a:prstGeom prst="rect">
            <a:avLst/>
          </a:prstGeom>
        </p:spPr>
      </p:pic>
      <p:sp>
        <p:nvSpPr>
          <p:cNvPr id="10" name="Title 1"/>
          <p:cNvSpPr txBox="1">
            <a:spLocks/>
          </p:cNvSpPr>
          <p:nvPr/>
        </p:nvSpPr>
        <p:spPr>
          <a:xfrm>
            <a:off x="0" y="381000"/>
            <a:ext cx="3429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err="1" smtClean="0">
                <a:solidFill>
                  <a:srgbClr val="000000"/>
                </a:solidFill>
                <a:latin typeface="Georgia"/>
                <a:ea typeface="+mj-ea"/>
                <a:cs typeface="Georgia"/>
              </a:rPr>
              <a:t>curation</a:t>
            </a:r>
            <a:r>
              <a:rPr lang="en-US" sz="3800" dirty="0" smtClean="0">
                <a:solidFill>
                  <a:srgbClr val="000000"/>
                </a:solidFill>
                <a:latin typeface="Georgia"/>
                <a:ea typeface="+mj-ea"/>
                <a:cs typeface="Georgia"/>
              </a:rPr>
              <a:t>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DSCN1778.JPG"/>
          <p:cNvPicPr>
            <a:picLocks noChangeAspect="1"/>
          </p:cNvPicPr>
          <p:nvPr/>
        </p:nvPicPr>
        <p:blipFill>
          <a:blip r:embed="rId3">
            <a:alphaModFix amt="80000"/>
          </a:blip>
          <a:srcRect r="19936"/>
          <a:stretch>
            <a:fillRect/>
          </a:stretch>
        </p:blipFill>
        <p:spPr>
          <a:xfrm>
            <a:off x="-2499899" y="0"/>
            <a:ext cx="6995699" cy="6553200"/>
          </a:xfrm>
          <a:prstGeom prst="rect">
            <a:avLst/>
          </a:prstGeom>
        </p:spPr>
      </p:pic>
      <p:pic>
        <p:nvPicPr>
          <p:cNvPr id="11" name="Picture 10" descr="IMG_0224.JPG"/>
          <p:cNvPicPr>
            <a:picLocks noChangeAspect="1"/>
          </p:cNvPicPr>
          <p:nvPr/>
        </p:nvPicPr>
        <p:blipFill>
          <a:blip r:embed="rId4">
            <a:alphaModFix amt="80000"/>
          </a:blip>
          <a:srcRect l="16354" r="16146"/>
          <a:stretch>
            <a:fillRect/>
          </a:stretch>
        </p:blipFill>
        <p:spPr>
          <a:xfrm>
            <a:off x="4648200" y="-152400"/>
            <a:ext cx="8051690" cy="6705600"/>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7" name="Title 1"/>
          <p:cNvSpPr txBox="1">
            <a:spLocks/>
          </p:cNvSpPr>
          <p:nvPr/>
        </p:nvSpPr>
        <p:spPr>
          <a:xfrm>
            <a:off x="0" y="1295400"/>
            <a:ext cx="7620000" cy="6096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online places enabled more fluid expression of identity</a:t>
            </a:r>
          </a:p>
        </p:txBody>
      </p:sp>
      <p:sp>
        <p:nvSpPr>
          <p:cNvPr id="9" name="Title 1"/>
          <p:cNvSpPr txBox="1">
            <a:spLocks/>
          </p:cNvSpPr>
          <p:nvPr/>
        </p:nvSpPr>
        <p:spPr>
          <a:xfrm>
            <a:off x="0" y="2209800"/>
            <a:ext cx="8305800" cy="6858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desire to breakdown boundary between virtual and material</a:t>
            </a:r>
          </a:p>
        </p:txBody>
      </p:sp>
      <p:sp>
        <p:nvSpPr>
          <p:cNvPr id="13" name="Title 1"/>
          <p:cNvSpPr txBox="1">
            <a:spLocks/>
          </p:cNvSpPr>
          <p:nvPr/>
        </p:nvSpPr>
        <p:spPr>
          <a:xfrm>
            <a:off x="0" y="381000"/>
            <a:ext cx="3429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err="1" smtClean="0">
                <a:solidFill>
                  <a:srgbClr val="000000"/>
                </a:solidFill>
                <a:latin typeface="Georgia"/>
                <a:ea typeface="+mj-ea"/>
                <a:cs typeface="Georgia"/>
              </a:rPr>
              <a:t>curation</a:t>
            </a:r>
            <a:r>
              <a:rPr lang="en-US" sz="3800" dirty="0" smtClean="0">
                <a:solidFill>
                  <a:srgbClr val="000000"/>
                </a:solidFill>
                <a:latin typeface="Georgia"/>
                <a:ea typeface="+mj-ea"/>
                <a:cs typeface="Georgia"/>
              </a:rPr>
              <a:t>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DSC_0273.JPG"/>
          <p:cNvPicPr>
            <a:picLocks noChangeAspect="1"/>
          </p:cNvPicPr>
          <p:nvPr/>
        </p:nvPicPr>
        <p:blipFill>
          <a:blip r:embed="rId3">
            <a:lum contrast="15000"/>
            <a:alphaModFix amt="80000"/>
          </a:blip>
          <a:srcRect b="1149"/>
          <a:stretch>
            <a:fillRect/>
          </a:stretch>
        </p:blipFill>
        <p:spPr>
          <a:xfrm>
            <a:off x="-1" y="0"/>
            <a:ext cx="9970065" cy="6553200"/>
          </a:xfrm>
          <a:prstGeom prst="rect">
            <a:avLst/>
          </a:prstGeom>
        </p:spPr>
      </p:pic>
      <p:sp>
        <p:nvSpPr>
          <p:cNvPr id="10" name="Title 1"/>
          <p:cNvSpPr txBox="1">
            <a:spLocks/>
          </p:cNvSpPr>
          <p:nvPr/>
        </p:nvSpPr>
        <p:spPr>
          <a:xfrm>
            <a:off x="0" y="381000"/>
            <a:ext cx="89916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exploring presence, form and behavior</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8" name="Title 1"/>
          <p:cNvSpPr txBox="1">
            <a:spLocks/>
          </p:cNvSpPr>
          <p:nvPr/>
        </p:nvSpPr>
        <p:spPr>
          <a:xfrm>
            <a:off x="0" y="1295400"/>
            <a:ext cx="29718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rgbClr val="FFFF99"/>
                </a:solidFill>
                <a:latin typeface="Georgia" pitchFamily="18" charset="0"/>
                <a:cs typeface="Segoe UI" pitchFamily="34" charset="0"/>
                <a:sym typeface="Wingdings"/>
              </a:rPr>
              <a:t>design opportunities</a:t>
            </a:r>
          </a:p>
        </p:txBody>
      </p:sp>
      <p:sp>
        <p:nvSpPr>
          <p:cNvPr id="9" name="Title 1"/>
          <p:cNvSpPr txBox="1">
            <a:spLocks/>
          </p:cNvSpPr>
          <p:nvPr/>
        </p:nvSpPr>
        <p:spPr>
          <a:xfrm>
            <a:off x="0" y="3200400"/>
            <a:ext cx="7391400" cy="609600"/>
          </a:xfrm>
          <a:prstGeom prst="rect">
            <a:avLst/>
          </a:prstGeom>
          <a:solidFill>
            <a:schemeClr val="tx1"/>
          </a:solidFill>
        </p:spPr>
        <p:txBody>
          <a:bodyPr vert="horz" lIns="91440" tIns="45720" rIns="91440" bIns="45720" rtlCol="0" anchor="ctr">
            <a:noAutofit/>
          </a:bodyPr>
          <a:lstStyle/>
          <a:p>
            <a:pPr>
              <a:spcAft>
                <a:spcPts val="600"/>
              </a:spcAft>
            </a:pPr>
            <a:r>
              <a:rPr lang="en-US" sz="2400" dirty="0" smtClean="0">
                <a:solidFill>
                  <a:srgbClr val="BFBFBF"/>
                </a:solidFill>
                <a:latin typeface="Georgia"/>
                <a:ea typeface="Helvetica Neue" charset="0"/>
                <a:cs typeface="Georgia"/>
              </a:rPr>
              <a:t>re-imaging the </a:t>
            </a:r>
            <a:r>
              <a:rPr lang="en-US" sz="2400" dirty="0" smtClean="0">
                <a:solidFill>
                  <a:srgbClr val="BFBFBF"/>
                </a:solidFill>
                <a:latin typeface="Georgia"/>
                <a:ea typeface="Helvetica Neue" charset="0"/>
                <a:cs typeface="Georgia"/>
              </a:rPr>
              <a:t>forms of </a:t>
            </a:r>
            <a:r>
              <a:rPr lang="en-US" sz="2400" dirty="0" smtClean="0">
                <a:solidFill>
                  <a:srgbClr val="BFBFBF"/>
                </a:solidFill>
                <a:latin typeface="Georgia"/>
                <a:ea typeface="Helvetica Neue" charset="0"/>
                <a:cs typeface="Georgia"/>
              </a:rPr>
              <a:t>virtual things and collections</a:t>
            </a:r>
            <a:endParaRPr lang="en-US" sz="2400" dirty="0" smtClean="0">
              <a:solidFill>
                <a:srgbClr val="BFBFBF"/>
              </a:solidFill>
              <a:latin typeface="Georgia"/>
              <a:ea typeface="Helvetica Neue" charset="0"/>
              <a:cs typeface="Georgia"/>
            </a:endParaRPr>
          </a:p>
        </p:txBody>
      </p:sp>
      <p:sp>
        <p:nvSpPr>
          <p:cNvPr id="11" name="Title 1"/>
          <p:cNvSpPr txBox="1">
            <a:spLocks/>
          </p:cNvSpPr>
          <p:nvPr/>
        </p:nvSpPr>
        <p:spPr>
          <a:xfrm>
            <a:off x="0" y="2133600"/>
            <a:ext cx="5715000" cy="6096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making virtual possessions more present</a:t>
            </a:r>
          </a:p>
        </p:txBody>
      </p:sp>
      <p:sp>
        <p:nvSpPr>
          <p:cNvPr id="12" name="Title 1"/>
          <p:cNvSpPr txBox="1">
            <a:spLocks/>
          </p:cNvSpPr>
          <p:nvPr/>
        </p:nvSpPr>
        <p:spPr>
          <a:xfrm>
            <a:off x="0" y="4267200"/>
            <a:ext cx="5943600" cy="609600"/>
          </a:xfrm>
          <a:prstGeom prst="rect">
            <a:avLst/>
          </a:prstGeom>
          <a:solidFill>
            <a:schemeClr val="tx1"/>
          </a:solidFill>
        </p:spPr>
        <p:txBody>
          <a:bodyPr vert="horz" lIns="91440" tIns="45720" rIns="91440" bIns="45720" rtlCol="0" anchor="ctr">
            <a:noAutofit/>
          </a:bodyPr>
          <a:lstStyle/>
          <a:p>
            <a:pPr>
              <a:spcAft>
                <a:spcPts val="600"/>
              </a:spcAft>
            </a:pPr>
            <a:r>
              <a:rPr lang="en-US" sz="2400" dirty="0" smtClean="0">
                <a:solidFill>
                  <a:srgbClr val="BFBFBF"/>
                </a:solidFill>
                <a:latin typeface="Georgia"/>
                <a:ea typeface="Helvetica Neue" charset="0"/>
                <a:cs typeface="Georgia"/>
              </a:rPr>
              <a:t>enhancing with socially reactive behaviors</a:t>
            </a:r>
            <a:endParaRPr lang="en-US" sz="2400" dirty="0" smtClean="0">
              <a:solidFill>
                <a:srgbClr val="BFBFBF"/>
              </a:solidFill>
              <a:latin typeface="Georgia"/>
              <a:ea typeface="Helvetica Neue" charset="0"/>
              <a:cs typeface="Georgi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DSCN1758.JPG"/>
          <p:cNvPicPr>
            <a:picLocks noChangeAspect="1"/>
          </p:cNvPicPr>
          <p:nvPr/>
        </p:nvPicPr>
        <p:blipFill>
          <a:blip r:embed="rId3">
            <a:duotone>
              <a:prstClr val="black"/>
              <a:srgbClr val="D9C3A5">
                <a:tint val="50000"/>
                <a:satMod val="180000"/>
              </a:srgbClr>
            </a:duotone>
            <a:lum contrast="41000"/>
          </a:blip>
          <a:srcRect b="4444"/>
          <a:stretch>
            <a:fillRect/>
          </a:stretch>
        </p:blipFill>
        <p:spPr>
          <a:xfrm>
            <a:off x="0" y="0"/>
            <a:ext cx="9144000" cy="6553200"/>
          </a:xfrm>
          <a:prstGeom prst="rect">
            <a:avLst/>
          </a:prstGeom>
        </p:spPr>
      </p:pic>
      <p:sp>
        <p:nvSpPr>
          <p:cNvPr id="10" name="Title 1"/>
          <p:cNvSpPr txBox="1">
            <a:spLocks/>
          </p:cNvSpPr>
          <p:nvPr/>
        </p:nvSpPr>
        <p:spPr>
          <a:xfrm>
            <a:off x="0" y="381000"/>
            <a:ext cx="8458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potential paradoxes and consequences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DSCN1758.JPG"/>
          <p:cNvPicPr>
            <a:picLocks noChangeAspect="1"/>
          </p:cNvPicPr>
          <p:nvPr/>
        </p:nvPicPr>
        <p:blipFill>
          <a:blip r:embed="rId3">
            <a:duotone>
              <a:prstClr val="black"/>
              <a:srgbClr val="D9C3A5">
                <a:tint val="50000"/>
                <a:satMod val="180000"/>
              </a:srgbClr>
            </a:duotone>
            <a:lum contrast="41000"/>
          </a:blip>
          <a:srcRect b="4444"/>
          <a:stretch>
            <a:fillRect/>
          </a:stretch>
        </p:blipFill>
        <p:spPr>
          <a:xfrm>
            <a:off x="0" y="0"/>
            <a:ext cx="9144000" cy="6553200"/>
          </a:xfrm>
          <a:prstGeom prst="rect">
            <a:avLst/>
          </a:prstGeom>
        </p:spPr>
      </p:pic>
      <p:sp>
        <p:nvSpPr>
          <p:cNvPr id="10" name="Title 1"/>
          <p:cNvSpPr txBox="1">
            <a:spLocks/>
          </p:cNvSpPr>
          <p:nvPr/>
        </p:nvSpPr>
        <p:spPr>
          <a:xfrm>
            <a:off x="0" y="381000"/>
            <a:ext cx="8458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potential paradoxes and consequences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9" name="Title 1"/>
          <p:cNvSpPr txBox="1">
            <a:spLocks/>
          </p:cNvSpPr>
          <p:nvPr/>
        </p:nvSpPr>
        <p:spPr>
          <a:xfrm>
            <a:off x="0" y="1295400"/>
            <a:ext cx="6781800" cy="9906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people reinvent themselves by selecting which elements of their past to keep and </a:t>
            </a:r>
            <a:r>
              <a:rPr lang="en-US" sz="2400" dirty="0" smtClean="0">
                <a:solidFill>
                  <a:srgbClr val="FFFF99"/>
                </a:solidFill>
                <a:latin typeface="Georgia" pitchFamily="18" charset="0"/>
                <a:cs typeface="Segoe UI" pitchFamily="34" charset="0"/>
                <a:sym typeface="Wingdings"/>
              </a:rPr>
              <a:t>which to let go</a:t>
            </a:r>
          </a:p>
        </p:txBody>
      </p:sp>
      <p:sp>
        <p:nvSpPr>
          <p:cNvPr id="11" name="Title 1"/>
          <p:cNvSpPr txBox="1">
            <a:spLocks/>
          </p:cNvSpPr>
          <p:nvPr/>
        </p:nvSpPr>
        <p:spPr>
          <a:xfrm>
            <a:off x="0" y="2438400"/>
            <a:ext cx="7772400" cy="6858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how a person might </a:t>
            </a:r>
            <a:r>
              <a:rPr lang="en-US" sz="2400" dirty="0" smtClean="0">
                <a:solidFill>
                  <a:srgbClr val="FFFF99"/>
                </a:solidFill>
                <a:latin typeface="Georgia" pitchFamily="18" charset="0"/>
                <a:cs typeface="Segoe UI" pitchFamily="34" charset="0"/>
                <a:sym typeface="Wingdings"/>
              </a:rPr>
              <a:t>dispossess </a:t>
            </a:r>
            <a:r>
              <a:rPr lang="en-US" sz="2400" dirty="0" smtClean="0">
                <a:solidFill>
                  <a:schemeClr val="bg1">
                    <a:lumMod val="75000"/>
                  </a:schemeClr>
                </a:solidFill>
                <a:latin typeface="Georgia" pitchFamily="18" charset="0"/>
                <a:cs typeface="Segoe UI" pitchFamily="34" charset="0"/>
                <a:sym typeface="Wingdings"/>
              </a:rPr>
              <a:t>a virtual thing is unclear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P2_iPhoto1.JPG"/>
          <p:cNvPicPr>
            <a:picLocks noChangeAspect="1"/>
          </p:cNvPicPr>
          <p:nvPr/>
        </p:nvPicPr>
        <p:blipFill>
          <a:blip r:embed="rId3">
            <a:duotone>
              <a:prstClr val="black"/>
              <a:srgbClr val="D9C3A5">
                <a:tint val="50000"/>
                <a:satMod val="180000"/>
              </a:srgbClr>
            </a:duotone>
            <a:lum contrast="32000"/>
          </a:blip>
          <a:srcRect b="4255"/>
          <a:stretch>
            <a:fillRect/>
          </a:stretch>
        </p:blipFill>
        <p:spPr>
          <a:xfrm>
            <a:off x="-228600" y="-304800"/>
            <a:ext cx="9550400" cy="6858000"/>
          </a:xfrm>
          <a:prstGeom prst="rect">
            <a:avLst/>
          </a:prstGeom>
        </p:spPr>
      </p:pic>
      <p:sp>
        <p:nvSpPr>
          <p:cNvPr id="10" name="Title 1"/>
          <p:cNvSpPr txBox="1">
            <a:spLocks/>
          </p:cNvSpPr>
          <p:nvPr/>
        </p:nvSpPr>
        <p:spPr>
          <a:xfrm>
            <a:off x="0" y="381000"/>
            <a:ext cx="8458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potential paradoxes and consequences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8" name="Title 1"/>
          <p:cNvSpPr txBox="1">
            <a:spLocks/>
          </p:cNvSpPr>
          <p:nvPr/>
        </p:nvSpPr>
        <p:spPr>
          <a:xfrm>
            <a:off x="0" y="1295400"/>
            <a:ext cx="8382000" cy="6096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virtual possessions can support reflection on life experiences </a:t>
            </a:r>
          </a:p>
        </p:txBody>
      </p:sp>
      <p:sp>
        <p:nvSpPr>
          <p:cNvPr id="9" name="Title 1"/>
          <p:cNvSpPr txBox="1">
            <a:spLocks/>
          </p:cNvSpPr>
          <p:nvPr/>
        </p:nvSpPr>
        <p:spPr>
          <a:xfrm>
            <a:off x="0" y="2133600"/>
            <a:ext cx="7467600" cy="914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could create an </a:t>
            </a:r>
            <a:r>
              <a:rPr lang="en-US" sz="2400" dirty="0" smtClean="0">
                <a:solidFill>
                  <a:srgbClr val="FFFF99"/>
                </a:solidFill>
                <a:latin typeface="Georgia" pitchFamily="18" charset="0"/>
                <a:cs typeface="Segoe UI" pitchFamily="34" charset="0"/>
                <a:sym typeface="Wingdings"/>
              </a:rPr>
              <a:t>exacting history of who we are </a:t>
            </a:r>
            <a:r>
              <a:rPr lang="en-US" sz="2400" dirty="0" smtClean="0">
                <a:solidFill>
                  <a:schemeClr val="bg1">
                    <a:lumMod val="75000"/>
                  </a:schemeClr>
                </a:solidFill>
                <a:latin typeface="Georgia" pitchFamily="18" charset="0"/>
                <a:cs typeface="Segoe UI" pitchFamily="34" charset="0"/>
                <a:sym typeface="Wingdings"/>
              </a:rPr>
              <a:t>leaving little space for romanticizing the past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P2_iPhoto1.JPG"/>
          <p:cNvPicPr>
            <a:picLocks noChangeAspect="1"/>
          </p:cNvPicPr>
          <p:nvPr/>
        </p:nvPicPr>
        <p:blipFill>
          <a:blip r:embed="rId3">
            <a:duotone>
              <a:prstClr val="black"/>
              <a:srgbClr val="D9C3A5">
                <a:tint val="50000"/>
                <a:satMod val="180000"/>
              </a:srgbClr>
            </a:duotone>
            <a:lum contrast="32000"/>
          </a:blip>
          <a:srcRect b="4255"/>
          <a:stretch>
            <a:fillRect/>
          </a:stretch>
        </p:blipFill>
        <p:spPr>
          <a:xfrm>
            <a:off x="-228600" y="-304800"/>
            <a:ext cx="9550400" cy="6858000"/>
          </a:xfrm>
          <a:prstGeom prst="rect">
            <a:avLst/>
          </a:prstGeom>
        </p:spPr>
      </p:pic>
      <p:sp>
        <p:nvSpPr>
          <p:cNvPr id="10" name="Title 1"/>
          <p:cNvSpPr txBox="1">
            <a:spLocks/>
          </p:cNvSpPr>
          <p:nvPr/>
        </p:nvSpPr>
        <p:spPr>
          <a:xfrm>
            <a:off x="0" y="381000"/>
            <a:ext cx="8458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potential paradoxes and consequences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8" name="Title 1"/>
          <p:cNvSpPr txBox="1">
            <a:spLocks/>
          </p:cNvSpPr>
          <p:nvPr/>
        </p:nvSpPr>
        <p:spPr>
          <a:xfrm>
            <a:off x="0" y="1295400"/>
            <a:ext cx="7467600" cy="6096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social boundaries not fully formed for future practices</a:t>
            </a:r>
          </a:p>
        </p:txBody>
      </p:sp>
      <p:sp>
        <p:nvSpPr>
          <p:cNvPr id="9" name="Title 1"/>
          <p:cNvSpPr txBox="1">
            <a:spLocks/>
          </p:cNvSpPr>
          <p:nvPr/>
        </p:nvSpPr>
        <p:spPr>
          <a:xfrm>
            <a:off x="0" y="2133600"/>
            <a:ext cx="6248400" cy="6096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prototyping to probe potential consequences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descr="IMG_2782.JPG"/>
          <p:cNvPicPr>
            <a:picLocks noChangeAspect="1"/>
          </p:cNvPicPr>
          <p:nvPr/>
        </p:nvPicPr>
        <p:blipFill>
          <a:blip r:embed="rId3"/>
          <a:stretch>
            <a:fillRect/>
          </a:stretch>
        </p:blipFill>
        <p:spPr>
          <a:xfrm>
            <a:off x="-533401" y="0"/>
            <a:ext cx="5029201" cy="3352800"/>
          </a:xfrm>
          <a:prstGeom prst="rect">
            <a:avLst/>
          </a:prstGeom>
        </p:spPr>
      </p:pic>
      <p:pic>
        <p:nvPicPr>
          <p:cNvPr id="10" name="Picture 9" descr="IMG_2794.JPG"/>
          <p:cNvPicPr>
            <a:picLocks noChangeAspect="1"/>
          </p:cNvPicPr>
          <p:nvPr/>
        </p:nvPicPr>
        <p:blipFill>
          <a:blip r:embed="rId4"/>
          <a:stretch>
            <a:fillRect/>
          </a:stretch>
        </p:blipFill>
        <p:spPr>
          <a:xfrm>
            <a:off x="4648201" y="3556000"/>
            <a:ext cx="4495800" cy="2997199"/>
          </a:xfrm>
          <a:prstGeom prst="rect">
            <a:avLst/>
          </a:prstGeom>
        </p:spPr>
      </p:pic>
      <p:pic>
        <p:nvPicPr>
          <p:cNvPr id="19" name="Picture 18" descr="IMG_2706.JPG"/>
          <p:cNvPicPr>
            <a:picLocks noChangeAspect="1"/>
          </p:cNvPicPr>
          <p:nvPr/>
        </p:nvPicPr>
        <p:blipFill>
          <a:blip r:embed="rId5"/>
          <a:stretch>
            <a:fillRect/>
          </a:stretch>
        </p:blipFill>
        <p:spPr>
          <a:xfrm>
            <a:off x="-76199" y="3505200"/>
            <a:ext cx="4571999" cy="3047999"/>
          </a:xfrm>
          <a:prstGeom prst="rect">
            <a:avLst/>
          </a:prstGeom>
        </p:spPr>
      </p:pic>
      <p:sp>
        <p:nvSpPr>
          <p:cNvPr id="17" name="Rectangle 1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pic>
        <p:nvPicPr>
          <p:cNvPr id="15" name="Picture 14" descr="IMG_2702.JPG"/>
          <p:cNvPicPr>
            <a:picLocks noChangeAspect="1"/>
          </p:cNvPicPr>
          <p:nvPr/>
        </p:nvPicPr>
        <p:blipFill>
          <a:blip r:embed="rId6"/>
          <a:stretch>
            <a:fillRect/>
          </a:stretch>
        </p:blipFill>
        <p:spPr>
          <a:xfrm>
            <a:off x="4648200" y="-50800"/>
            <a:ext cx="5105400" cy="3403600"/>
          </a:xfrm>
          <a:prstGeom prst="rect">
            <a:avLst/>
          </a:prstGeom>
        </p:spPr>
      </p:pic>
      <p:pic>
        <p:nvPicPr>
          <p:cNvPr id="21" name="Picture 20" descr="IMG_2817.JPG"/>
          <p:cNvPicPr>
            <a:picLocks noChangeAspect="1"/>
          </p:cNvPicPr>
          <p:nvPr/>
        </p:nvPicPr>
        <p:blipFill>
          <a:blip r:embed="rId7">
            <a:lum bright="3000" contrast="9000"/>
          </a:blip>
          <a:srcRect b="4878"/>
          <a:stretch>
            <a:fillRect/>
          </a:stretch>
        </p:blipFill>
        <p:spPr>
          <a:xfrm>
            <a:off x="-304799" y="3508916"/>
            <a:ext cx="4800600" cy="3044283"/>
          </a:xfrm>
          <a:prstGeom prst="rect">
            <a:avLst/>
          </a:prstGeom>
        </p:spPr>
      </p:pic>
      <p:pic>
        <p:nvPicPr>
          <p:cNvPr id="22" name="Picture 21" descr="IMG_2737.JPG"/>
          <p:cNvPicPr>
            <a:picLocks noChangeAspect="1"/>
          </p:cNvPicPr>
          <p:nvPr/>
        </p:nvPicPr>
        <p:blipFill>
          <a:blip r:embed="rId8"/>
          <a:srcRect t="-2439" b="2439"/>
          <a:stretch>
            <a:fillRect/>
          </a:stretch>
        </p:blipFill>
        <p:spPr>
          <a:xfrm>
            <a:off x="4648200" y="3429000"/>
            <a:ext cx="4686300" cy="3124200"/>
          </a:xfrm>
          <a:prstGeom prst="rect">
            <a:avLst/>
          </a:prstGeom>
        </p:spPr>
      </p:pic>
      <p:sp>
        <p:nvSpPr>
          <p:cNvPr id="23" name="Title 1"/>
          <p:cNvSpPr txBox="1">
            <a:spLocks/>
          </p:cNvSpPr>
          <p:nvPr/>
        </p:nvSpPr>
        <p:spPr>
          <a:xfrm>
            <a:off x="0" y="304800"/>
            <a:ext cx="2743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future work</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IMG_1257.JPG"/>
          <p:cNvPicPr>
            <a:picLocks noChangeAspect="1"/>
          </p:cNvPicPr>
          <p:nvPr/>
        </p:nvPicPr>
        <p:blipFill>
          <a:blip r:embed="rId3"/>
          <a:srcRect b="11111"/>
          <a:stretch>
            <a:fillRect/>
          </a:stretch>
        </p:blipFill>
        <p:spPr>
          <a:xfrm>
            <a:off x="-76200" y="3505200"/>
            <a:ext cx="4572001" cy="3048000"/>
          </a:xfrm>
          <a:prstGeom prst="rect">
            <a:avLst/>
          </a:prstGeom>
        </p:spPr>
      </p:pic>
      <p:pic>
        <p:nvPicPr>
          <p:cNvPr id="16" name="Picture 15" descr="DSC_0270.JPG"/>
          <p:cNvPicPr>
            <a:picLocks noChangeAspect="1"/>
          </p:cNvPicPr>
          <p:nvPr/>
        </p:nvPicPr>
        <p:blipFill>
          <a:blip r:embed="rId4"/>
          <a:srcRect b="11111"/>
          <a:stretch>
            <a:fillRect/>
          </a:stretch>
        </p:blipFill>
        <p:spPr>
          <a:xfrm>
            <a:off x="4648200" y="3505200"/>
            <a:ext cx="5156929" cy="3048000"/>
          </a:xfrm>
          <a:prstGeom prst="rect">
            <a:avLst/>
          </a:prstGeom>
        </p:spPr>
      </p:pic>
      <p:pic>
        <p:nvPicPr>
          <p:cNvPr id="11" name="Picture 10" descr="100_2352.JPG"/>
          <p:cNvPicPr>
            <a:picLocks noChangeAspect="1"/>
          </p:cNvPicPr>
          <p:nvPr/>
        </p:nvPicPr>
        <p:blipFill>
          <a:blip r:embed="rId5">
            <a:lum contrast="26000"/>
          </a:blip>
          <a:stretch>
            <a:fillRect/>
          </a:stretch>
        </p:blipFill>
        <p:spPr>
          <a:xfrm>
            <a:off x="-76200" y="-76200"/>
            <a:ext cx="4572000" cy="3429000"/>
          </a:xfrm>
          <a:prstGeom prst="rect">
            <a:avLst/>
          </a:prstGeom>
        </p:spPr>
      </p:pic>
      <p:pic>
        <p:nvPicPr>
          <p:cNvPr id="14" name="Picture 13" descr="100_2336.JPG"/>
          <p:cNvPicPr>
            <a:picLocks noChangeAspect="1"/>
          </p:cNvPicPr>
          <p:nvPr/>
        </p:nvPicPr>
        <p:blipFill>
          <a:blip r:embed="rId6">
            <a:lum contrast="52000"/>
          </a:blip>
          <a:srcRect l="17832" r="18333" b="32257"/>
          <a:stretch>
            <a:fillRect/>
          </a:stretch>
        </p:blipFill>
        <p:spPr>
          <a:xfrm>
            <a:off x="4648200" y="-304800"/>
            <a:ext cx="4572000" cy="3638939"/>
          </a:xfrm>
          <a:prstGeom prst="rect">
            <a:avLst/>
          </a:prstGeom>
        </p:spPr>
      </p:pic>
      <p:sp>
        <p:nvSpPr>
          <p:cNvPr id="17" name="Rectangle 1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IMG_1257.JPG"/>
          <p:cNvPicPr>
            <a:picLocks noChangeAspect="1"/>
          </p:cNvPicPr>
          <p:nvPr/>
        </p:nvPicPr>
        <p:blipFill>
          <a:blip r:embed="rId3"/>
          <a:srcRect b="11111"/>
          <a:stretch>
            <a:fillRect/>
          </a:stretch>
        </p:blipFill>
        <p:spPr>
          <a:xfrm>
            <a:off x="-76200" y="3505200"/>
            <a:ext cx="4572001" cy="3048000"/>
          </a:xfrm>
          <a:prstGeom prst="rect">
            <a:avLst/>
          </a:prstGeom>
        </p:spPr>
      </p:pic>
      <p:pic>
        <p:nvPicPr>
          <p:cNvPr id="16" name="Picture 15" descr="DSC_0270.JPG"/>
          <p:cNvPicPr>
            <a:picLocks noChangeAspect="1"/>
          </p:cNvPicPr>
          <p:nvPr/>
        </p:nvPicPr>
        <p:blipFill>
          <a:blip r:embed="rId4"/>
          <a:srcRect b="11111"/>
          <a:stretch>
            <a:fillRect/>
          </a:stretch>
        </p:blipFill>
        <p:spPr>
          <a:xfrm>
            <a:off x="4648200" y="3505200"/>
            <a:ext cx="5156929" cy="3048000"/>
          </a:xfrm>
          <a:prstGeom prst="rect">
            <a:avLst/>
          </a:prstGeom>
        </p:spPr>
      </p:pic>
      <p:pic>
        <p:nvPicPr>
          <p:cNvPr id="11" name="Picture 10" descr="100_2352.JPG"/>
          <p:cNvPicPr>
            <a:picLocks noChangeAspect="1"/>
          </p:cNvPicPr>
          <p:nvPr/>
        </p:nvPicPr>
        <p:blipFill>
          <a:blip r:embed="rId5">
            <a:lum contrast="26000"/>
          </a:blip>
          <a:stretch>
            <a:fillRect/>
          </a:stretch>
        </p:blipFill>
        <p:spPr>
          <a:xfrm>
            <a:off x="-76200" y="-76200"/>
            <a:ext cx="4572000" cy="3429000"/>
          </a:xfrm>
          <a:prstGeom prst="rect">
            <a:avLst/>
          </a:prstGeom>
        </p:spPr>
      </p:pic>
      <p:pic>
        <p:nvPicPr>
          <p:cNvPr id="14" name="Picture 13" descr="100_2336.JPG"/>
          <p:cNvPicPr>
            <a:picLocks noChangeAspect="1"/>
          </p:cNvPicPr>
          <p:nvPr/>
        </p:nvPicPr>
        <p:blipFill>
          <a:blip r:embed="rId6">
            <a:lum contrast="52000"/>
          </a:blip>
          <a:srcRect l="17832" r="18333" b="32257"/>
          <a:stretch>
            <a:fillRect/>
          </a:stretch>
        </p:blipFill>
        <p:spPr>
          <a:xfrm>
            <a:off x="4648200" y="-304800"/>
            <a:ext cx="4572000" cy="3638939"/>
          </a:xfrm>
          <a:prstGeom prst="rect">
            <a:avLst/>
          </a:prstGeom>
        </p:spPr>
      </p:pic>
      <p:sp>
        <p:nvSpPr>
          <p:cNvPr id="7" name="Rectangle 6"/>
          <p:cNvSpPr/>
          <p:nvPr/>
        </p:nvSpPr>
        <p:spPr>
          <a:xfrm>
            <a:off x="0" y="914400"/>
            <a:ext cx="68580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228600" y="990600"/>
            <a:ext cx="6934200" cy="1200328"/>
          </a:xfrm>
          <a:prstGeom prst="rect">
            <a:avLst/>
          </a:prstGeom>
          <a:noFill/>
        </p:spPr>
        <p:txBody>
          <a:bodyPr wrap="square">
            <a:spAutoFit/>
          </a:bodyPr>
          <a:lstStyle/>
          <a:p>
            <a:pPr>
              <a:defRPr/>
            </a:pPr>
            <a:r>
              <a:rPr lang="en-US" sz="2400" dirty="0">
                <a:solidFill>
                  <a:schemeClr val="bg1">
                    <a:lumMod val="75000"/>
                  </a:schemeClr>
                </a:solidFill>
                <a:latin typeface="Georgia"/>
                <a:cs typeface="Georgia"/>
              </a:rPr>
              <a:t>William Odom, John Zimmerman, Jodi </a:t>
            </a:r>
            <a:r>
              <a:rPr lang="en-US" sz="2400" dirty="0" err="1">
                <a:solidFill>
                  <a:schemeClr val="bg1">
                    <a:lumMod val="75000"/>
                  </a:schemeClr>
                </a:solidFill>
                <a:latin typeface="Georgia"/>
                <a:cs typeface="Georgia"/>
              </a:rPr>
              <a:t>Forlizzi</a:t>
            </a:r>
            <a:endParaRPr lang="en-US" sz="2400" dirty="0" smtClean="0">
              <a:solidFill>
                <a:schemeClr val="bg1">
                  <a:lumMod val="75000"/>
                </a:schemeClr>
              </a:solidFill>
              <a:latin typeface="Georgia"/>
              <a:cs typeface="Georgia"/>
            </a:endParaRPr>
          </a:p>
          <a:p>
            <a:pPr>
              <a:defRPr/>
            </a:pPr>
            <a:r>
              <a:rPr lang="en-US" sz="2400" dirty="0" smtClean="0">
                <a:solidFill>
                  <a:schemeClr val="bg1">
                    <a:lumMod val="75000"/>
                  </a:schemeClr>
                </a:solidFill>
                <a:latin typeface="Georgia"/>
                <a:cs typeface="Georgia"/>
              </a:rPr>
              <a:t>Human-Computer Interaction Institute</a:t>
            </a:r>
          </a:p>
          <a:p>
            <a:pPr>
              <a:defRPr/>
            </a:pPr>
            <a:r>
              <a:rPr lang="en-US" sz="2400" dirty="0" smtClean="0">
                <a:solidFill>
                  <a:schemeClr val="bg1">
                    <a:lumMod val="75000"/>
                  </a:schemeClr>
                </a:solidFill>
                <a:latin typeface="Georgia"/>
                <a:cs typeface="Georgia"/>
              </a:rPr>
              <a:t>Carnegie </a:t>
            </a:r>
            <a:r>
              <a:rPr lang="en-US" sz="2400" dirty="0">
                <a:solidFill>
                  <a:schemeClr val="bg1">
                    <a:lumMod val="75000"/>
                  </a:schemeClr>
                </a:solidFill>
                <a:latin typeface="Georgia"/>
                <a:cs typeface="Georgia"/>
              </a:rPr>
              <a:t>Mellon University</a:t>
            </a:r>
          </a:p>
        </p:txBody>
      </p:sp>
      <p:sp>
        <p:nvSpPr>
          <p:cNvPr id="9" name="Rectangle 8"/>
          <p:cNvSpPr/>
          <p:nvPr/>
        </p:nvSpPr>
        <p:spPr>
          <a:xfrm>
            <a:off x="-152400" y="2438400"/>
            <a:ext cx="8839200" cy="609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8"/>
          <p:cNvSpPr txBox="1">
            <a:spLocks noChangeArrowheads="1"/>
          </p:cNvSpPr>
          <p:nvPr/>
        </p:nvSpPr>
        <p:spPr bwMode="auto">
          <a:xfrm>
            <a:off x="286082" y="2514600"/>
            <a:ext cx="8857918" cy="907941"/>
          </a:xfrm>
          <a:prstGeom prst="rect">
            <a:avLst/>
          </a:prstGeom>
          <a:noFill/>
          <a:ln w="9525">
            <a:noFill/>
            <a:miter lim="800000"/>
            <a:headEnd/>
            <a:tailEnd/>
          </a:ln>
        </p:spPr>
        <p:txBody>
          <a:bodyPr wrap="square">
            <a:prstTxWarp prst="textNoShape">
              <a:avLst/>
            </a:prstTxWarp>
            <a:spAutoFit/>
          </a:bodyPr>
          <a:lstStyle/>
          <a:p>
            <a:pPr>
              <a:spcAft>
                <a:spcPts val="600"/>
              </a:spcAft>
            </a:pPr>
            <a:r>
              <a:rPr lang="en-US" sz="2400" dirty="0" smtClean="0">
                <a:solidFill>
                  <a:srgbClr val="BFBFBF"/>
                </a:solidFill>
                <a:latin typeface="Georgia"/>
                <a:ea typeface="Helvetica Neue" charset="0"/>
                <a:cs typeface="Georgia"/>
              </a:rPr>
              <a:t>This work is supported by </a:t>
            </a:r>
            <a:r>
              <a:rPr lang="en-US" sz="2400" dirty="0" smtClean="0">
                <a:solidFill>
                  <a:srgbClr val="FFFF99"/>
                </a:solidFill>
                <a:latin typeface="Georgia"/>
                <a:ea typeface="Helvetica Neue" charset="0"/>
                <a:cs typeface="Georgia"/>
              </a:rPr>
              <a:t>NSF grant IIS-1017429 </a:t>
            </a:r>
            <a:r>
              <a:rPr lang="en-US" sz="2400" dirty="0" smtClean="0">
                <a:solidFill>
                  <a:srgbClr val="BFBFBF"/>
                </a:solidFill>
                <a:latin typeface="Georgia"/>
                <a:ea typeface="Helvetica Neue" charset="0"/>
                <a:cs typeface="Georgia"/>
              </a:rPr>
              <a:t>and </a:t>
            </a:r>
            <a:r>
              <a:rPr lang="en-US" sz="2400" dirty="0" smtClean="0">
                <a:solidFill>
                  <a:srgbClr val="FFFF99"/>
                </a:solidFill>
                <a:latin typeface="Georgia"/>
                <a:ea typeface="Helvetica Neue" charset="0"/>
                <a:cs typeface="Georgia"/>
              </a:rPr>
              <a:t>Google</a:t>
            </a:r>
            <a:r>
              <a:rPr lang="en-US" sz="2400" dirty="0" smtClean="0">
                <a:solidFill>
                  <a:srgbClr val="A6A6A6"/>
                </a:solidFill>
                <a:latin typeface="Georgia"/>
                <a:ea typeface="Helvetica Neue" charset="0"/>
                <a:cs typeface="Georgia"/>
              </a:rPr>
              <a:t> </a:t>
            </a:r>
          </a:p>
          <a:p>
            <a:pPr>
              <a:spcAft>
                <a:spcPts val="600"/>
              </a:spcAft>
            </a:pPr>
            <a:endParaRPr lang="en-US" sz="2400" dirty="0">
              <a:solidFill>
                <a:srgbClr val="A6A6A6"/>
              </a:solidFill>
              <a:latin typeface="Georgia"/>
              <a:ea typeface="Helvetica Neue" charset="0"/>
              <a:cs typeface="Georgia"/>
            </a:endParaRPr>
          </a:p>
        </p:txBody>
      </p:sp>
      <p:sp>
        <p:nvSpPr>
          <p:cNvPr id="17" name="Rectangle 1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pic>
        <p:nvPicPr>
          <p:cNvPr id="15" name="Picture 14" descr="logo.png"/>
          <p:cNvPicPr>
            <a:picLocks noChangeAspect="1"/>
          </p:cNvPicPr>
          <p:nvPr/>
        </p:nvPicPr>
        <p:blipFill>
          <a:blip r:embed="rId7">
            <a:duotone>
              <a:prstClr val="black"/>
              <a:srgbClr val="D9C3A5">
                <a:tint val="50000"/>
                <a:satMod val="180000"/>
              </a:srgbClr>
            </a:duotone>
            <a:lum contrast="-34000"/>
          </a:blip>
          <a:stretch>
            <a:fillRect/>
          </a:stretch>
        </p:blipFill>
        <p:spPr>
          <a:xfrm>
            <a:off x="5867400" y="1441341"/>
            <a:ext cx="609600" cy="609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28600" y="-304800"/>
            <a:ext cx="93726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DSC_0282.JPG"/>
          <p:cNvPicPr>
            <a:picLocks noChangeAspect="1"/>
          </p:cNvPicPr>
          <p:nvPr/>
        </p:nvPicPr>
        <p:blipFill>
          <a:blip r:embed="rId3"/>
          <a:stretch>
            <a:fillRect/>
          </a:stretch>
        </p:blipFill>
        <p:spPr>
          <a:xfrm>
            <a:off x="0" y="396873"/>
            <a:ext cx="9296400" cy="6181461"/>
          </a:xfrm>
          <a:prstGeom prst="rect">
            <a:avLst/>
          </a:prstGeom>
        </p:spPr>
      </p:pic>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IMG_0228.JPG"/>
          <p:cNvPicPr>
            <a:picLocks noChangeAspect="1"/>
          </p:cNvPicPr>
          <p:nvPr/>
        </p:nvPicPr>
        <p:blipFill>
          <a:blip r:embed="rId3"/>
          <a:srcRect l="16432" r="10920"/>
          <a:stretch>
            <a:fillRect/>
          </a:stretch>
        </p:blipFill>
        <p:spPr>
          <a:xfrm>
            <a:off x="-609600" y="-994228"/>
            <a:ext cx="9753600" cy="7547428"/>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7" name="Title 1"/>
          <p:cNvSpPr txBox="1">
            <a:spLocks/>
          </p:cNvSpPr>
          <p:nvPr/>
        </p:nvSpPr>
        <p:spPr>
          <a:xfrm>
            <a:off x="0" y="381000"/>
            <a:ext cx="4876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metadata and sharing</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8" name="Rectangle 7"/>
          <p:cNvSpPr/>
          <p:nvPr/>
        </p:nvSpPr>
        <p:spPr>
          <a:xfrm>
            <a:off x="0" y="2195513"/>
            <a:ext cx="6858000" cy="16144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419100" y="1914942"/>
            <a:ext cx="6743700" cy="1754327"/>
          </a:xfrm>
          <a:prstGeom prst="rect">
            <a:avLst/>
          </a:prstGeom>
          <a:noFill/>
          <a:ln w="9525">
            <a:noFill/>
            <a:miter lim="800000"/>
            <a:headEnd/>
            <a:tailEnd/>
          </a:ln>
        </p:spPr>
        <p:txBody>
          <a:bodyPr wrap="square">
            <a:prstTxWarp prst="textNoShape">
              <a:avLst/>
            </a:prstTxWarp>
            <a:spAutoFit/>
          </a:bodyPr>
          <a:lstStyle/>
          <a:p>
            <a:endParaRPr lang="en-US" sz="2700" dirty="0">
              <a:solidFill>
                <a:srgbClr val="D9D9D9"/>
              </a:solidFill>
              <a:latin typeface="Helvetica Neue" pitchFamily="-105" charset="0"/>
              <a:ea typeface="Helvetica Neue" pitchFamily="-105" charset="0"/>
              <a:cs typeface="Helvetica Neue" pitchFamily="-105" charset="0"/>
            </a:endParaRPr>
          </a:p>
          <a:p>
            <a:r>
              <a:rPr lang="en-US" sz="2700" dirty="0" smtClean="0">
                <a:solidFill>
                  <a:srgbClr val="D9D9D9"/>
                </a:solidFill>
                <a:latin typeface="Georgia"/>
                <a:ea typeface="Helvetica Neue" pitchFamily="-105" charset="0"/>
                <a:cs typeface="Georgia"/>
              </a:rPr>
              <a:t>“…linking you all together. …</a:t>
            </a:r>
            <a:r>
              <a:rPr lang="en-US" sz="2700" dirty="0" smtClean="0">
                <a:solidFill>
                  <a:srgbClr val="FFFF99"/>
                </a:solidFill>
                <a:latin typeface="Georgia"/>
                <a:ea typeface="Helvetica Neue" pitchFamily="-105" charset="0"/>
                <a:cs typeface="Georgia"/>
              </a:rPr>
              <a:t>you’re showing something happened that made you think of them.</a:t>
            </a:r>
            <a:r>
              <a:rPr lang="en-US" sz="2700" dirty="0" smtClean="0">
                <a:solidFill>
                  <a:srgbClr val="D9D9D9"/>
                </a:solidFill>
                <a:latin typeface="Georgia"/>
                <a:ea typeface="Helvetica Neue" pitchFamily="-105" charset="0"/>
                <a:cs typeface="Georgia"/>
              </a:rPr>
              <a:t> (Mary)</a:t>
            </a:r>
            <a:endParaRPr lang="en-US" sz="2700" dirty="0">
              <a:solidFill>
                <a:srgbClr val="D9D9D9"/>
              </a:solidFill>
              <a:latin typeface="Georgia"/>
              <a:ea typeface="Helvetica Neue" pitchFamily="-105" charset="0"/>
              <a:cs typeface="Georgia"/>
            </a:endParaRPr>
          </a:p>
        </p:txBody>
      </p:sp>
      <p:sp>
        <p:nvSpPr>
          <p:cNvPr id="11" name="Rounded Rectangle 10"/>
          <p:cNvSpPr/>
          <p:nvPr/>
        </p:nvSpPr>
        <p:spPr>
          <a:xfrm>
            <a:off x="685800" y="1219200"/>
            <a:ext cx="838200" cy="1524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IMG_0228.JPG"/>
          <p:cNvPicPr>
            <a:picLocks noChangeAspect="1"/>
          </p:cNvPicPr>
          <p:nvPr/>
        </p:nvPicPr>
        <p:blipFill>
          <a:blip r:embed="rId3">
            <a:duotone>
              <a:prstClr val="black"/>
              <a:srgbClr val="D9C3A5">
                <a:tint val="50000"/>
                <a:satMod val="180000"/>
              </a:srgbClr>
            </a:duotone>
            <a:lum contrast="44000"/>
          </a:blip>
          <a:srcRect l="16432" r="10920"/>
          <a:stretch>
            <a:fillRect/>
          </a:stretch>
        </p:blipFill>
        <p:spPr>
          <a:xfrm>
            <a:off x="-609600" y="-994228"/>
            <a:ext cx="9753600" cy="7547428"/>
          </a:xfrm>
          <a:prstGeom prst="rect">
            <a:avLst/>
          </a:prstGeom>
        </p:spPr>
      </p:pic>
      <p:sp>
        <p:nvSpPr>
          <p:cNvPr id="10" name="Title 1"/>
          <p:cNvSpPr txBox="1">
            <a:spLocks/>
          </p:cNvSpPr>
          <p:nvPr/>
        </p:nvSpPr>
        <p:spPr>
          <a:xfrm>
            <a:off x="0" y="381000"/>
            <a:ext cx="8458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potential paradoxes and consequences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IMG_0228.JPG"/>
          <p:cNvPicPr>
            <a:picLocks noChangeAspect="1"/>
          </p:cNvPicPr>
          <p:nvPr/>
        </p:nvPicPr>
        <p:blipFill>
          <a:blip r:embed="rId3">
            <a:duotone>
              <a:prstClr val="black"/>
              <a:srgbClr val="D9C3A5">
                <a:tint val="50000"/>
                <a:satMod val="180000"/>
              </a:srgbClr>
            </a:duotone>
            <a:lum contrast="44000"/>
          </a:blip>
          <a:srcRect l="16432" r="10920"/>
          <a:stretch>
            <a:fillRect/>
          </a:stretch>
        </p:blipFill>
        <p:spPr>
          <a:xfrm>
            <a:off x="-609600" y="-994228"/>
            <a:ext cx="9753600" cy="7547428"/>
          </a:xfrm>
          <a:prstGeom prst="rect">
            <a:avLst/>
          </a:prstGeom>
        </p:spPr>
      </p:pic>
      <p:sp>
        <p:nvSpPr>
          <p:cNvPr id="10" name="Title 1"/>
          <p:cNvSpPr txBox="1">
            <a:spLocks/>
          </p:cNvSpPr>
          <p:nvPr/>
        </p:nvSpPr>
        <p:spPr>
          <a:xfrm>
            <a:off x="0" y="381000"/>
            <a:ext cx="8458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potential paradoxes and consequences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7" name="Title 1"/>
          <p:cNvSpPr txBox="1">
            <a:spLocks/>
          </p:cNvSpPr>
          <p:nvPr/>
        </p:nvSpPr>
        <p:spPr>
          <a:xfrm>
            <a:off x="0" y="1295400"/>
            <a:ext cx="6172200" cy="6096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can increase a sense of social connectedness</a:t>
            </a:r>
          </a:p>
        </p:txBody>
      </p:sp>
      <p:sp>
        <p:nvSpPr>
          <p:cNvPr id="9" name="Title 1"/>
          <p:cNvSpPr txBox="1">
            <a:spLocks/>
          </p:cNvSpPr>
          <p:nvPr/>
        </p:nvSpPr>
        <p:spPr>
          <a:xfrm>
            <a:off x="0" y="2133600"/>
            <a:ext cx="7620000" cy="533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could work to amplify differences and reinforce cliques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DSCN2101.JPG"/>
          <p:cNvPicPr>
            <a:picLocks noChangeAspect="1"/>
          </p:cNvPicPr>
          <p:nvPr/>
        </p:nvPicPr>
        <p:blipFill>
          <a:blip r:embed="rId3">
            <a:duotone>
              <a:prstClr val="black"/>
              <a:srgbClr val="D9C3A5">
                <a:tint val="50000"/>
                <a:satMod val="180000"/>
              </a:srgbClr>
            </a:duotone>
            <a:lum contrast="52000"/>
          </a:blip>
          <a:srcRect b="4444"/>
          <a:stretch>
            <a:fillRect/>
          </a:stretch>
        </p:blipFill>
        <p:spPr>
          <a:xfrm>
            <a:off x="0" y="0"/>
            <a:ext cx="9144000" cy="6553200"/>
          </a:xfrm>
          <a:prstGeom prst="rect">
            <a:avLst/>
          </a:prstGeom>
        </p:spPr>
      </p:pic>
      <p:sp>
        <p:nvSpPr>
          <p:cNvPr id="10" name="Title 1"/>
          <p:cNvSpPr txBox="1">
            <a:spLocks/>
          </p:cNvSpPr>
          <p:nvPr/>
        </p:nvSpPr>
        <p:spPr>
          <a:xfrm>
            <a:off x="0" y="381000"/>
            <a:ext cx="8458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potential paradoxes and consequences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DSCN2101.JPG"/>
          <p:cNvPicPr>
            <a:picLocks noChangeAspect="1"/>
          </p:cNvPicPr>
          <p:nvPr/>
        </p:nvPicPr>
        <p:blipFill>
          <a:blip r:embed="rId3">
            <a:duotone>
              <a:prstClr val="black"/>
              <a:srgbClr val="D9C3A5">
                <a:tint val="50000"/>
                <a:satMod val="180000"/>
              </a:srgbClr>
            </a:duotone>
            <a:lum contrast="52000"/>
          </a:blip>
          <a:srcRect b="4444"/>
          <a:stretch>
            <a:fillRect/>
          </a:stretch>
        </p:blipFill>
        <p:spPr>
          <a:xfrm>
            <a:off x="0" y="0"/>
            <a:ext cx="9144000" cy="6553200"/>
          </a:xfrm>
          <a:prstGeom prst="rect">
            <a:avLst/>
          </a:prstGeom>
        </p:spPr>
      </p:pic>
      <p:sp>
        <p:nvSpPr>
          <p:cNvPr id="10" name="Title 1"/>
          <p:cNvSpPr txBox="1">
            <a:spLocks/>
          </p:cNvSpPr>
          <p:nvPr/>
        </p:nvSpPr>
        <p:spPr>
          <a:xfrm>
            <a:off x="0" y="381000"/>
            <a:ext cx="8458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potential paradoxes and consequences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6" name="Title 1"/>
          <p:cNvSpPr txBox="1">
            <a:spLocks/>
          </p:cNvSpPr>
          <p:nvPr/>
        </p:nvSpPr>
        <p:spPr>
          <a:xfrm>
            <a:off x="0" y="1295400"/>
            <a:ext cx="8382000" cy="6096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new technologies could provide valuable portraits of identity</a:t>
            </a:r>
          </a:p>
        </p:txBody>
      </p:sp>
      <p:sp>
        <p:nvSpPr>
          <p:cNvPr id="8" name="Title 1"/>
          <p:cNvSpPr txBox="1">
            <a:spLocks/>
          </p:cNvSpPr>
          <p:nvPr/>
        </p:nvSpPr>
        <p:spPr>
          <a:xfrm>
            <a:off x="0" y="2133600"/>
            <a:ext cx="8153400" cy="914400"/>
          </a:xfrm>
          <a:prstGeom prst="rect">
            <a:avLst/>
          </a:prstGeom>
          <a:solidFill>
            <a:schemeClr val="tx1"/>
          </a:solidFill>
        </p:spPr>
        <p:txBody>
          <a:bodyPr vert="horz" lIns="91440" tIns="45720" rIns="91440" bIns="45720" rtlCol="0" anchor="ctr">
            <a:noAutofit/>
          </a:bodyPr>
          <a:lstStyle/>
          <a:p>
            <a:pPr lvl="0">
              <a:spcBef>
                <a:spcPct val="20000"/>
              </a:spcBef>
              <a:defRPr/>
            </a:pPr>
            <a:r>
              <a:rPr lang="en-US" sz="2400" dirty="0" smtClean="0">
                <a:solidFill>
                  <a:schemeClr val="bg1">
                    <a:lumMod val="75000"/>
                  </a:schemeClr>
                </a:solidFill>
                <a:latin typeface="Georgia" pitchFamily="18" charset="0"/>
                <a:cs typeface="Segoe UI" pitchFamily="34" charset="0"/>
                <a:sym typeface="Wingdings"/>
              </a:rPr>
              <a:t>could promote self obsession through creating the ongoing obligation to explicitly curate multiple presentations of self</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SC_0246.JPG"/>
          <p:cNvPicPr>
            <a:picLocks noChangeAspect="1"/>
          </p:cNvPicPr>
          <p:nvPr/>
        </p:nvPicPr>
        <p:blipFill>
          <a:blip r:embed="rId3"/>
          <a:srcRect b="4444"/>
          <a:stretch>
            <a:fillRect/>
          </a:stretch>
        </p:blipFill>
        <p:spPr>
          <a:xfrm>
            <a:off x="-1" y="0"/>
            <a:ext cx="10313859" cy="6553200"/>
          </a:xfrm>
          <a:prstGeom prst="rect">
            <a:avLst/>
          </a:prstGeom>
        </p:spPr>
      </p:pic>
      <p:sp>
        <p:nvSpPr>
          <p:cNvPr id="5" name="Title 1"/>
          <p:cNvSpPr txBox="1">
            <a:spLocks/>
          </p:cNvSpPr>
          <p:nvPr/>
        </p:nvSpPr>
        <p:spPr>
          <a:xfrm>
            <a:off x="0" y="1295400"/>
            <a:ext cx="45720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100" dirty="0" smtClean="0">
                <a:solidFill>
                  <a:schemeClr val="bg1">
                    <a:lumMod val="85000"/>
                  </a:schemeClr>
                </a:solidFill>
                <a:latin typeface="Georgia" pitchFamily="18" charset="0"/>
              </a:rPr>
              <a:t>in depth interviews with 21 teenagers</a:t>
            </a:r>
            <a:endParaRPr lang="en-US" sz="21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2362200"/>
            <a:ext cx="50292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100" dirty="0" smtClean="0">
                <a:solidFill>
                  <a:schemeClr val="bg1">
                    <a:lumMod val="85000"/>
                  </a:schemeClr>
                </a:solidFill>
                <a:latin typeface="Georgia" pitchFamily="18" charset="0"/>
              </a:rPr>
              <a:t>what kinds of virtual things do they use?</a:t>
            </a:r>
            <a:endParaRPr lang="en-US" sz="2100" dirty="0" smtClean="0">
              <a:solidFill>
                <a:schemeClr val="bg1">
                  <a:lumMod val="85000"/>
                </a:schemeClr>
              </a:solidFill>
              <a:latin typeface="Georgia" pitchFamily="18" charset="0"/>
              <a:ea typeface="+mj-ea"/>
              <a:cs typeface="+mj-cs"/>
            </a:endParaRPr>
          </a:p>
        </p:txBody>
      </p:sp>
      <p:sp>
        <p:nvSpPr>
          <p:cNvPr id="7" name="Title 1"/>
          <p:cNvSpPr txBox="1">
            <a:spLocks/>
          </p:cNvSpPr>
          <p:nvPr/>
        </p:nvSpPr>
        <p:spPr>
          <a:xfrm>
            <a:off x="0" y="3352800"/>
            <a:ext cx="68580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100" dirty="0" smtClean="0">
                <a:solidFill>
                  <a:schemeClr val="bg1">
                    <a:lumMod val="85000"/>
                  </a:schemeClr>
                </a:solidFill>
                <a:latin typeface="Georgia" pitchFamily="18" charset="0"/>
              </a:rPr>
              <a:t>how does value emerge with these kinds of possessions?</a:t>
            </a:r>
            <a:endParaRPr lang="en-US" sz="2100" dirty="0" smtClean="0">
              <a:solidFill>
                <a:schemeClr val="bg1">
                  <a:lumMod val="85000"/>
                </a:schemeClr>
              </a:solidFill>
              <a:latin typeface="Georgia" pitchFamily="18" charset="0"/>
              <a:ea typeface="+mj-ea"/>
              <a:cs typeface="+mj-cs"/>
            </a:endParaRPr>
          </a:p>
        </p:txBody>
      </p:sp>
      <p:sp>
        <p:nvSpPr>
          <p:cNvPr id="8" name="Rectangle 7"/>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
        <p:nvSpPr>
          <p:cNvPr id="10" name="Title 1"/>
          <p:cNvSpPr txBox="1">
            <a:spLocks/>
          </p:cNvSpPr>
          <p:nvPr/>
        </p:nvSpPr>
        <p:spPr>
          <a:xfrm>
            <a:off x="0" y="381000"/>
            <a:ext cx="1828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28600" y="-304800"/>
            <a:ext cx="93726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SC_0232.JPG"/>
          <p:cNvPicPr>
            <a:picLocks noChangeAspect="1"/>
          </p:cNvPicPr>
          <p:nvPr/>
        </p:nvPicPr>
        <p:blipFill>
          <a:blip r:embed="rId3"/>
          <a:stretch>
            <a:fillRect/>
          </a:stretch>
        </p:blipFill>
        <p:spPr>
          <a:xfrm>
            <a:off x="-1" y="381000"/>
            <a:ext cx="9282473" cy="6172200"/>
          </a:xfrm>
          <a:prstGeom prst="rect">
            <a:avLst/>
          </a:prstGeom>
        </p:spPr>
      </p:pic>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2_iPhoto1.JPG"/>
          <p:cNvPicPr>
            <a:picLocks noChangeAspect="1"/>
          </p:cNvPicPr>
          <p:nvPr/>
        </p:nvPicPr>
        <p:blipFill>
          <a:blip r:embed="rId3"/>
          <a:srcRect b="4255"/>
          <a:stretch>
            <a:fillRect/>
          </a:stretch>
        </p:blipFill>
        <p:spPr>
          <a:xfrm>
            <a:off x="-228600" y="-304800"/>
            <a:ext cx="9550400" cy="6858000"/>
          </a:xfrm>
          <a:prstGeom prst="rect">
            <a:avLst/>
          </a:prstGeom>
        </p:spPr>
      </p:pic>
      <p:sp>
        <p:nvSpPr>
          <p:cNvPr id="5" name="Rectangle 4"/>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SCN1738.JPG"/>
          <p:cNvPicPr>
            <a:picLocks noChangeAspect="1"/>
          </p:cNvPicPr>
          <p:nvPr/>
        </p:nvPicPr>
        <p:blipFill>
          <a:blip r:embed="rId3"/>
          <a:srcRect b="4336"/>
          <a:stretch>
            <a:fillRect/>
          </a:stretch>
        </p:blipFill>
        <p:spPr>
          <a:xfrm>
            <a:off x="-228600" y="-171450"/>
            <a:ext cx="9372600" cy="6724650"/>
          </a:xfrm>
          <a:prstGeom prst="rect">
            <a:avLst/>
          </a:prstGeom>
        </p:spPr>
      </p:pic>
      <p:sp>
        <p:nvSpPr>
          <p:cNvPr id="5" name="Rectangle 4"/>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14"/>
          <p:cNvSpPr/>
          <p:nvPr/>
        </p:nvSpPr>
        <p:spPr>
          <a:xfrm>
            <a:off x="-609600" y="-304800"/>
            <a:ext cx="990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fb_pic1.tiff"/>
          <p:cNvPicPr>
            <a:picLocks noChangeAspect="1"/>
          </p:cNvPicPr>
          <p:nvPr/>
        </p:nvPicPr>
        <p:blipFill>
          <a:blip r:embed="rId3"/>
          <a:srcRect r="4546"/>
          <a:stretch>
            <a:fillRect/>
          </a:stretch>
        </p:blipFill>
        <p:spPr bwMode="auto">
          <a:xfrm>
            <a:off x="-525928" y="0"/>
            <a:ext cx="5021728" cy="3352801"/>
          </a:xfrm>
          <a:prstGeom prst="rect">
            <a:avLst/>
          </a:prstGeom>
          <a:noFill/>
          <a:ln w="9525">
            <a:noFill/>
            <a:miter lim="800000"/>
            <a:headEnd/>
            <a:tailEnd/>
          </a:ln>
        </p:spPr>
      </p:pic>
      <p:pic>
        <p:nvPicPr>
          <p:cNvPr id="7" name="Picture 7" descr="tw_pic2.tiff"/>
          <p:cNvPicPr>
            <a:picLocks noChangeAspect="1"/>
          </p:cNvPicPr>
          <p:nvPr/>
        </p:nvPicPr>
        <p:blipFill>
          <a:blip r:embed="rId4"/>
          <a:srcRect/>
          <a:stretch>
            <a:fillRect/>
          </a:stretch>
        </p:blipFill>
        <p:spPr bwMode="auto">
          <a:xfrm>
            <a:off x="4648200" y="0"/>
            <a:ext cx="5441076" cy="3352800"/>
          </a:xfrm>
          <a:prstGeom prst="rect">
            <a:avLst/>
          </a:prstGeom>
          <a:noFill/>
          <a:ln w="9525">
            <a:noFill/>
            <a:miter lim="800000"/>
            <a:headEnd/>
            <a:tailEnd/>
          </a:ln>
        </p:spPr>
      </p:pic>
      <p:pic>
        <p:nvPicPr>
          <p:cNvPr id="5" name="Picture 4"/>
          <p:cNvPicPr>
            <a:picLocks noChangeAspect="1"/>
          </p:cNvPicPr>
          <p:nvPr/>
        </p:nvPicPr>
        <p:blipFill>
          <a:blip r:embed="rId5"/>
          <a:srcRect r="22962" b="28074"/>
          <a:stretch>
            <a:fillRect/>
          </a:stretch>
        </p:blipFill>
        <p:spPr bwMode="auto">
          <a:xfrm>
            <a:off x="0" y="3505200"/>
            <a:ext cx="4495800" cy="3048000"/>
          </a:xfrm>
          <a:prstGeom prst="rect">
            <a:avLst/>
          </a:prstGeom>
          <a:noFill/>
          <a:ln w="9525">
            <a:noFill/>
            <a:miter lim="800000"/>
            <a:headEnd/>
            <a:tailEnd/>
          </a:ln>
        </p:spPr>
      </p:pic>
      <p:pic>
        <p:nvPicPr>
          <p:cNvPr id="8" name="Picture 7"/>
          <p:cNvPicPr>
            <a:picLocks noChangeAspect="1"/>
          </p:cNvPicPr>
          <p:nvPr/>
        </p:nvPicPr>
        <p:blipFill>
          <a:blip r:embed="rId6"/>
          <a:srcRect l="3226" t="3750" b="2406"/>
          <a:stretch>
            <a:fillRect/>
          </a:stretch>
        </p:blipFill>
        <p:spPr>
          <a:xfrm>
            <a:off x="4648199" y="3505200"/>
            <a:ext cx="4689231" cy="3048000"/>
          </a:xfrm>
          <a:prstGeom prst="rect">
            <a:avLst/>
          </a:prstGeom>
        </p:spPr>
      </p:pic>
      <p:sp>
        <p:nvSpPr>
          <p:cNvPr id="13" name="Rectangle 12"/>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DSCN1756.JPG"/>
          <p:cNvPicPr>
            <a:picLocks noChangeAspect="1"/>
          </p:cNvPicPr>
          <p:nvPr/>
        </p:nvPicPr>
        <p:blipFill>
          <a:blip r:embed="rId3"/>
          <a:srcRect b="4444"/>
          <a:stretch>
            <a:fillRect/>
          </a:stretch>
        </p:blipFill>
        <p:spPr>
          <a:xfrm>
            <a:off x="0" y="0"/>
            <a:ext cx="9144000" cy="6553200"/>
          </a:xfrm>
          <a:prstGeom prst="rect">
            <a:avLst/>
          </a:prstGeom>
        </p:spPr>
      </p:pic>
      <p:sp>
        <p:nvSpPr>
          <p:cNvPr id="3" name="Rectangle 2"/>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25250</TotalTime>
  <Words>3438</Words>
  <Application>Microsoft Macintosh PowerPoint</Application>
  <PresentationFormat>On-screen Show (4:3)</PresentationFormat>
  <Paragraphs>277</Paragraphs>
  <Slides>47</Slides>
  <Notes>47</Notes>
  <HiddenSlides>0</HiddenSlides>
  <MMClips>0</MMClips>
  <ScaleCrop>false</ScaleCrop>
  <HeadingPairs>
    <vt:vector size="4" baseType="variant">
      <vt:variant>
        <vt:lpstr>Design Template</vt:lpstr>
      </vt:variant>
      <vt:variant>
        <vt:i4>1</vt:i4>
      </vt:variant>
      <vt:variant>
        <vt:lpstr>Slide Titles</vt:lpstr>
      </vt:variant>
      <vt:variant>
        <vt:i4>47</vt:i4>
      </vt:variant>
    </vt:vector>
  </HeadingPairs>
  <TitlesOfParts>
    <vt:vector size="4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 Odom</dc:creator>
  <cp:lastModifiedBy>Will Odom</cp:lastModifiedBy>
  <cp:revision>665</cp:revision>
  <cp:lastPrinted>2010-04-07T19:02:51Z</cp:lastPrinted>
  <dcterms:created xsi:type="dcterms:W3CDTF">2011-05-10T18:15:20Z</dcterms:created>
  <dcterms:modified xsi:type="dcterms:W3CDTF">2011-05-10T20:45:08Z</dcterms:modified>
</cp:coreProperties>
</file>