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41.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notesSlides/notesSlide43.xml" ContentType="application/vnd.openxmlformats-officedocument.presentationml.notesSlide+xml"/>
  <Override PartName="/ppt/slides/slide10.xml" ContentType="application/vnd.openxmlformats-officedocument.presentationml.slide+xml"/>
  <Override PartName="/ppt/notesSlides/notesSlide45.xml" ContentType="application/vnd.openxmlformats-officedocument.presentationml.notesSlide+xml"/>
  <Override PartName="/ppt/slides/slide33.xml" ContentType="application/vnd.openxmlformats-officedocument.presentationml.slide+xml"/>
  <Override PartName="/ppt/notesSlides/notesSlide48.xml" ContentType="application/vnd.openxmlformats-officedocument.presentationml.notesSlide+xml"/>
  <Override PartName="/ppt/presProps.xml" ContentType="application/vnd.openxmlformats-officedocument.presentationml.presProps+xml"/>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39.xml" ContentType="application/vnd.openxmlformats-officedocument.presentationml.notesSlide+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Override PartName="/ppt/notesSlides/notesSlide49.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51"/>
  </p:notesMasterIdLst>
  <p:handoutMasterIdLst>
    <p:handoutMasterId r:id="rId52"/>
  </p:handoutMasterIdLst>
  <p:sldIdLst>
    <p:sldId id="256" r:id="rId2"/>
    <p:sldId id="374" r:id="rId3"/>
    <p:sldId id="375" r:id="rId4"/>
    <p:sldId id="378" r:id="rId5"/>
    <p:sldId id="381" r:id="rId6"/>
    <p:sldId id="383" r:id="rId7"/>
    <p:sldId id="384" r:id="rId8"/>
    <p:sldId id="453" r:id="rId9"/>
    <p:sldId id="386" r:id="rId10"/>
    <p:sldId id="388" r:id="rId11"/>
    <p:sldId id="267" r:id="rId12"/>
    <p:sldId id="446" r:id="rId13"/>
    <p:sldId id="268" r:id="rId14"/>
    <p:sldId id="269" r:id="rId15"/>
    <p:sldId id="389" r:id="rId16"/>
    <p:sldId id="281" r:id="rId17"/>
    <p:sldId id="392" r:id="rId18"/>
    <p:sldId id="393" r:id="rId19"/>
    <p:sldId id="394" r:id="rId20"/>
    <p:sldId id="282" r:id="rId21"/>
    <p:sldId id="361" r:id="rId22"/>
    <p:sldId id="288" r:id="rId23"/>
    <p:sldId id="444" r:id="rId24"/>
    <p:sldId id="297" r:id="rId25"/>
    <p:sldId id="399" r:id="rId26"/>
    <p:sldId id="401" r:id="rId27"/>
    <p:sldId id="309" r:id="rId28"/>
    <p:sldId id="402" r:id="rId29"/>
    <p:sldId id="406" r:id="rId30"/>
    <p:sldId id="313" r:id="rId31"/>
    <p:sldId id="452" r:id="rId32"/>
    <p:sldId id="407" r:id="rId33"/>
    <p:sldId id="410" r:id="rId34"/>
    <p:sldId id="413" r:id="rId35"/>
    <p:sldId id="448" r:id="rId36"/>
    <p:sldId id="415" r:id="rId37"/>
    <p:sldId id="416" r:id="rId38"/>
    <p:sldId id="417" r:id="rId39"/>
    <p:sldId id="418" r:id="rId40"/>
    <p:sldId id="419" r:id="rId41"/>
    <p:sldId id="425" r:id="rId42"/>
    <p:sldId id="424" r:id="rId43"/>
    <p:sldId id="450" r:id="rId44"/>
    <p:sldId id="431" r:id="rId45"/>
    <p:sldId id="434" r:id="rId46"/>
    <p:sldId id="437" r:id="rId47"/>
    <p:sldId id="439" r:id="rId48"/>
    <p:sldId id="443" r:id="rId49"/>
    <p:sldId id="318"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9" frameSlides="1"/>
  <p:clrMru>
    <a:srgbClr val="FFFF99"/>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vertBarState="minimized">
    <p:restoredLeft sz="8365" autoAdjust="0"/>
    <p:restoredTop sz="79692" autoAdjust="0"/>
  </p:normalViewPr>
  <p:slideViewPr>
    <p:cSldViewPr>
      <p:cViewPr>
        <p:scale>
          <a:sx n="90" d="100"/>
          <a:sy n="90" d="100"/>
        </p:scale>
        <p:origin x="-1536" y="-136"/>
      </p:cViewPr>
      <p:guideLst>
        <p:guide orient="horz" pos="2112"/>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tableStyles" Target="tableStyles.xml"/><Relationship Id="rId35" Type="http://schemas.openxmlformats.org/officeDocument/2006/relationships/slide" Target="slides/slide34.xml"/><Relationship Id="rId51" Type="http://schemas.openxmlformats.org/officeDocument/2006/relationships/notesMaster" Target="notesMasters/notesMaster1.xml"/><Relationship Id="rId55" Type="http://schemas.openxmlformats.org/officeDocument/2006/relationships/viewProps" Target="viewProps.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theme" Target="theme/theme1.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handoutMaster" Target="handoutMasters/handoutMaster1.xml"/><Relationship Id="rId54" Type="http://schemas.openxmlformats.org/officeDocument/2006/relationships/presProps" Target="presProps.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printerSettings" Target="printerSettings/printerSettings1.bin"/><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E1B5496-61D2-5D41-9BB4-AFC046F95B49}" type="datetimeFigureOut">
              <a:rPr lang="en-US" smtClean="0"/>
              <a:pPr/>
              <a:t>4/13/10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626AEA-421B-AB45-BA57-6A0C1D10E493}"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E3FE15-6792-41EC-A593-A358DA482A8C}" type="datetimeFigureOut">
              <a:rPr lang="en-US" smtClean="0"/>
              <a:pPr/>
              <a:t>4/13/10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5DAC7B-09F6-4014-A800-461D1F90C12C}"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There are many different</a:t>
            </a:r>
            <a:r>
              <a:rPr lang="en-GB" baseline="0" dirty="0" smtClean="0"/>
              <a:t> ways to understand death and </a:t>
            </a:r>
            <a:r>
              <a:rPr lang="en-GB" dirty="0" smtClean="0"/>
              <a:t>In </a:t>
            </a:r>
            <a:r>
              <a:rPr lang="en-GB" dirty="0" smtClean="0"/>
              <a:t>the paper we</a:t>
            </a:r>
            <a:r>
              <a:rPr lang="en-GB" dirty="0" smtClean="0"/>
              <a:t> review various</a:t>
            </a:r>
            <a:r>
              <a:rPr lang="en-GB" baseline="0" dirty="0" smtClean="0"/>
              <a:t> histories and approaches in the social sciences. In this presentation I’m going focus on a quick and simple introduction to sociology…</a:t>
            </a:r>
          </a:p>
          <a:p>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In the paper we offer a much longer discussion of these areas,</a:t>
            </a:r>
            <a:r>
              <a:rPr lang="en-GB" baseline="0" dirty="0" smtClean="0"/>
              <a:t> here I’ll briefly review them to give the gist in an oversimplified way</a:t>
            </a:r>
          </a:p>
          <a:p>
            <a:endParaRPr lang="en-GB" baseline="0" dirty="0" smtClean="0"/>
          </a:p>
          <a:p>
            <a:r>
              <a:rPr lang="en-GB" baseline="0" dirty="0" smtClean="0"/>
              <a:t>&lt;&lt;get rid of black slide &amp; give a sense of the wealth of things we looked at—this a fundamental part of the paper&gt;&gt; </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sociological perspective was beneficial to use in that the... [personal experience of and confrontation with death…]</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In particular</a:t>
            </a:r>
            <a:r>
              <a:rPr lang="en-GB" baseline="0" dirty="0" smtClean="0"/>
              <a:t> we looked at the works of David </a:t>
            </a:r>
            <a:r>
              <a:rPr lang="en-GB" baseline="0" dirty="0" err="1" smtClean="0"/>
              <a:t>Sudnow</a:t>
            </a:r>
            <a:r>
              <a:rPr lang="en-GB" baseline="0" dirty="0" smtClean="0"/>
              <a:t> and the social organization of death. </a:t>
            </a:r>
            <a:r>
              <a:rPr lang="en-GB" baseline="0" dirty="0" err="1" smtClean="0"/>
              <a:t>Sudnow’s</a:t>
            </a:r>
            <a:r>
              <a:rPr lang="en-GB" baseline="0" dirty="0" smtClean="0"/>
              <a:t> work explored institutionalization of death &amp; dying, and the patterning of relationships between hospital workers and patients… This is a significant point that I’ll come back to… first I want to quickly note that..</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smtClean="0"/>
          </a:p>
          <a:p>
            <a:endParaRPr lang="en-GB" i="0"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4350" lvl="0" indent="-514350">
              <a:spcBef>
                <a:spcPct val="20000"/>
              </a:spcBef>
              <a:defRPr/>
            </a:pPr>
            <a:r>
              <a:rPr lang="en-US" sz="1200" dirty="0" smtClean="0">
                <a:solidFill>
                  <a:schemeClr val="tx1">
                    <a:lumMod val="65000"/>
                    <a:lumOff val="35000"/>
                  </a:schemeClr>
                </a:solidFill>
                <a:latin typeface="Georgia" pitchFamily="18" charset="0"/>
                <a:cs typeface="Segoe UI" pitchFamily="34" charset="0"/>
              </a:rPr>
              <a:t>recruited through advertisements in online forums,</a:t>
            </a:r>
          </a:p>
          <a:p>
            <a:pPr marL="514350" lvl="0" indent="-514350">
              <a:spcBef>
                <a:spcPct val="20000"/>
              </a:spcBef>
              <a:defRPr/>
            </a:pPr>
            <a:r>
              <a:rPr lang="en-US" sz="1200" dirty="0" smtClean="0">
                <a:solidFill>
                  <a:schemeClr val="tx1">
                    <a:lumMod val="65000"/>
                    <a:lumOff val="35000"/>
                  </a:schemeClr>
                </a:solidFill>
                <a:latin typeface="Georgia" pitchFamily="18" charset="0"/>
                <a:cs typeface="Segoe UI" pitchFamily="34" charset="0"/>
              </a:rPr>
              <a:t>bereavement community email lists, local newspaper, local</a:t>
            </a:r>
          </a:p>
          <a:p>
            <a:pPr marL="514350" lvl="0" indent="-514350">
              <a:spcBef>
                <a:spcPct val="20000"/>
              </a:spcBef>
              <a:defRPr/>
            </a:pPr>
            <a:r>
              <a:rPr lang="en-US" sz="1200" dirty="0" smtClean="0">
                <a:solidFill>
                  <a:schemeClr val="tx1">
                    <a:lumMod val="65000"/>
                    <a:lumOff val="35000"/>
                  </a:schemeClr>
                </a:solidFill>
                <a:latin typeface="Georgia" pitchFamily="18" charset="0"/>
                <a:cs typeface="Segoe UI" pitchFamily="34" charset="0"/>
              </a:rPr>
              <a:t>bereavement counselor</a:t>
            </a:r>
            <a:endParaRPr lang="en-GB" i="0"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4350" lvl="0" indent="-514350">
              <a:spcBef>
                <a:spcPct val="20000"/>
              </a:spcBef>
              <a:defRPr/>
            </a:pP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4350" lvl="0" indent="-514350">
              <a:spcBef>
                <a:spcPct val="20000"/>
              </a:spcBef>
              <a:defRPr/>
            </a:pP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4350" lvl="0" indent="-514350">
              <a:spcBef>
                <a:spcPct val="20000"/>
              </a:spcBef>
              <a:defRPr/>
            </a:pP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So I want to</a:t>
            </a:r>
            <a:r>
              <a:rPr lang="en-US" sz="1200" baseline="0" dirty="0" smtClean="0"/>
              <a:t> start by mentioning how </a:t>
            </a:r>
            <a:r>
              <a:rPr lang="en-US" sz="1200" dirty="0" smtClean="0"/>
              <a:t>new</a:t>
            </a:r>
            <a:r>
              <a:rPr lang="en-US" sz="1200" baseline="0" dirty="0" smtClean="0"/>
              <a:t> </a:t>
            </a:r>
            <a:r>
              <a:rPr lang="en-US" sz="1200" dirty="0" smtClean="0"/>
              <a:t>technological trends are compelling us to confront a range of</a:t>
            </a:r>
            <a:r>
              <a:rPr lang="en-US" sz="1200" baseline="0" dirty="0" smtClean="0"/>
              <a:t> </a:t>
            </a:r>
            <a:r>
              <a:rPr lang="en-US" sz="1200" dirty="0" smtClean="0"/>
              <a:t>problems and issues about death and bereavement. For</a:t>
            </a:r>
            <a:r>
              <a:rPr lang="en-US" sz="1200" baseline="0" dirty="0" smtClean="0"/>
              <a:t> </a:t>
            </a:r>
            <a:r>
              <a:rPr lang="en-US" sz="1200" dirty="0" smtClean="0"/>
              <a:t>example, deceased users’ social networking web pages</a:t>
            </a:r>
            <a:r>
              <a:rPr lang="en-US" sz="1200" baseline="0" dirty="0" smtClean="0"/>
              <a:t> </a:t>
            </a:r>
            <a:r>
              <a:rPr lang="en-US" sz="1200" dirty="0" smtClean="0"/>
              <a:t>often persist after their passing, typically without measures</a:t>
            </a:r>
            <a:r>
              <a:rPr lang="en-US" sz="1200" baseline="0" dirty="0" smtClean="0"/>
              <a:t> </a:t>
            </a:r>
            <a:r>
              <a:rPr lang="en-US" sz="1200" dirty="0" smtClean="0"/>
              <a:t>in place to appropriately handle this content.</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i="0"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example reflects the way in which many of our participants talked about the departed in relatively mundane ways, despite the shock and grief of bereavement, and while these kinds of relationships unfold gradually and in peculiar ways, they nonetheless seem to persist. </a:t>
            </a:r>
          </a:p>
        </p:txBody>
      </p:sp>
      <p:sp>
        <p:nvSpPr>
          <p:cNvPr id="4" name="Slide Number Placeholder 3"/>
          <p:cNvSpPr>
            <a:spLocks noGrp="1"/>
          </p:cNvSpPr>
          <p:nvPr>
            <p:ph type="sldNum" sz="quarter" idx="10"/>
          </p:nvPr>
        </p:nvSpPr>
        <p:spPr/>
        <p:txBody>
          <a:bodyPr/>
          <a:lstStyle/>
          <a:p>
            <a:fld id="{135DAC7B-09F6-4014-A800-461D1F90C12C}" type="slidenum">
              <a:rPr lang="en-GB" smtClean="0"/>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 what follows we will describe themes that emerged during our interviews when exploring our participants’ perceptions of digital and physical artifacts bequeathed to them.</a:t>
            </a:r>
            <a:endParaRPr lang="en-GB" i="0"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Artifacts bequeathed to our participants came in diverse forms and related to their lives in various ways. Three categories that emerged are: (</a:t>
            </a:r>
            <a:r>
              <a:rPr lang="en-US" sz="1200" kern="1200" baseline="0" dirty="0" err="1" smtClean="0">
                <a:solidFill>
                  <a:schemeClr val="tx1"/>
                </a:solidFill>
                <a:latin typeface="+mn-lt"/>
                <a:ea typeface="+mn-ea"/>
                <a:cs typeface="+mn-cs"/>
              </a:rPr>
              <a:t>i</a:t>
            </a:r>
            <a:r>
              <a:rPr lang="en-US" sz="1200" kern="1200" baseline="0" dirty="0" smtClean="0">
                <a:solidFill>
                  <a:schemeClr val="tx1"/>
                </a:solidFill>
                <a:latin typeface="+mn-lt"/>
                <a:ea typeface="+mn-ea"/>
                <a:cs typeface="+mn-cs"/>
              </a:rPr>
              <a:t>) objects of personal significance, (ii) objects of historical legacy and (iii) objects of anticipated legacy. Here I’ll give a brief overview, they are described more in depth in the paper….</a:t>
            </a:r>
            <a:endParaRPr lang="en-GB" i="0"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 particularly compelling example emerged in </a:t>
            </a:r>
            <a:r>
              <a:rPr lang="en-US" sz="1200" b="1" kern="1200" baseline="0" dirty="0" smtClean="0">
                <a:solidFill>
                  <a:schemeClr val="tx1"/>
                </a:solidFill>
                <a:latin typeface="+mn-lt"/>
                <a:ea typeface="+mn-ea"/>
                <a:cs typeface="+mn-cs"/>
              </a:rPr>
              <a:t>P2’s discussion of her extensive collection of journals </a:t>
            </a:r>
            <a:r>
              <a:rPr lang="en-US" sz="1200" kern="1200" baseline="0" dirty="0" smtClean="0">
                <a:solidFill>
                  <a:schemeClr val="tx1"/>
                </a:solidFill>
                <a:latin typeface="+mn-lt"/>
                <a:ea typeface="+mn-ea"/>
                <a:cs typeface="+mn-cs"/>
              </a:rPr>
              <a:t>composed by her late grandmother and late mother, which collectively housed entries for nearly every day over the past 3 decades. </a:t>
            </a:r>
            <a:endParaRPr lang="en-GB" i="0" baseline="0" dirty="0" smtClean="0"/>
          </a:p>
          <a:p>
            <a:endParaRPr lang="en-GB" i="0"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For example, </a:t>
            </a:r>
            <a:r>
              <a:rPr lang="en-US" sz="1200" b="1" kern="1200" baseline="0" dirty="0" smtClean="0">
                <a:solidFill>
                  <a:schemeClr val="tx1"/>
                </a:solidFill>
                <a:latin typeface="+mn-lt"/>
                <a:ea typeface="+mn-ea"/>
                <a:cs typeface="+mn-cs"/>
              </a:rPr>
              <a:t>P2 reflects on how the systematic </a:t>
            </a:r>
            <a:r>
              <a:rPr lang="en-US" sz="1200" kern="1200" baseline="0" dirty="0" smtClean="0">
                <a:solidFill>
                  <a:schemeClr val="tx1"/>
                </a:solidFill>
                <a:latin typeface="+mn-lt"/>
                <a:ea typeface="+mn-ea"/>
                <a:cs typeface="+mn-cs"/>
              </a:rPr>
              <a:t>recordings of mundane information now richly evoke the past.</a:t>
            </a:r>
            <a:endParaRPr lang="en-GB"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P2 further reflects on being bequeathed </a:t>
            </a:r>
            <a:r>
              <a:rPr lang="en-US" sz="1200" kern="1200" baseline="0" dirty="0" smtClean="0">
                <a:solidFill>
                  <a:schemeClr val="tx1"/>
                </a:solidFill>
                <a:latin typeface="+mn-lt"/>
                <a:ea typeface="+mn-ea"/>
                <a:cs typeface="+mn-cs"/>
              </a:rPr>
              <a:t>this collection and its potential legacy within her family.. P2 recognizes the value that these collections could take on for her children.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&lt;add more description to this slide / discussion?&gt;</a:t>
            </a:r>
          </a:p>
        </p:txBody>
      </p:sp>
      <p:sp>
        <p:nvSpPr>
          <p:cNvPr id="4" name="Slide Number Placeholder 3"/>
          <p:cNvSpPr>
            <a:spLocks noGrp="1"/>
          </p:cNvSpPr>
          <p:nvPr>
            <p:ph type="sldNum" sz="quarter" idx="10"/>
          </p:nvPr>
        </p:nvSpPr>
        <p:spPr/>
        <p:txBody>
          <a:bodyPr/>
          <a:lstStyle/>
          <a:p>
            <a:fld id="{135DAC7B-09F6-4014-A800-461D1F90C12C}" type="slidenum">
              <a:rPr lang="en-GB" smtClean="0"/>
              <a:pPr/>
              <a:t>26</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27</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20000"/>
              </a:spcBef>
              <a:defRPr/>
            </a:pPr>
            <a:r>
              <a:rPr lang="en-GB" sz="1200" dirty="0" smtClean="0">
                <a:solidFill>
                  <a:schemeClr val="tx1">
                    <a:lumMod val="65000"/>
                    <a:lumOff val="35000"/>
                  </a:schemeClr>
                </a:solidFill>
                <a:latin typeface="Georgia" pitchFamily="18" charset="0"/>
                <a:cs typeface="Segoe UI" pitchFamily="34" charset="0"/>
              </a:rPr>
              <a:t>Participants feeling unable to understand why they were selected to be the bearer of particular objects.</a:t>
            </a:r>
            <a:endParaRPr lang="en-GB"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28</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Also,</a:t>
            </a:r>
            <a:r>
              <a:rPr lang="en-US" sz="1200" baseline="0" dirty="0" smtClean="0"/>
              <a:t> </a:t>
            </a:r>
            <a:r>
              <a:rPr lang="en-US" sz="1200" dirty="0" smtClean="0"/>
              <a:t>in contrast to the physical</a:t>
            </a:r>
            <a:r>
              <a:rPr lang="en-US" sz="1200" baseline="0" dirty="0" smtClean="0"/>
              <a:t> </a:t>
            </a:r>
            <a:r>
              <a:rPr lang="en-US" sz="1200" dirty="0" smtClean="0"/>
              <a:t>artifacts</a:t>
            </a:r>
            <a:r>
              <a:rPr lang="en-US" sz="1200" baseline="0" dirty="0" smtClean="0"/>
              <a:t> and heirlooms seen here…</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3</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20000"/>
              </a:spcBef>
              <a:defRPr/>
            </a:pPr>
            <a:r>
              <a:rPr lang="en-GB" sz="1200" dirty="0" smtClean="0">
                <a:solidFill>
                  <a:schemeClr val="tx1">
                    <a:lumMod val="65000"/>
                    <a:lumOff val="35000"/>
                  </a:schemeClr>
                </a:solidFill>
                <a:latin typeface="Georgia" pitchFamily="18" charset="0"/>
                <a:cs typeface="Segoe UI" pitchFamily="34" charset="0"/>
              </a:rPr>
              <a:t>These</a:t>
            </a:r>
            <a:r>
              <a:rPr lang="en-GB" sz="1200" baseline="0" dirty="0" smtClean="0">
                <a:solidFill>
                  <a:schemeClr val="tx1">
                    <a:lumMod val="65000"/>
                    <a:lumOff val="35000"/>
                  </a:schemeClr>
                </a:solidFill>
                <a:latin typeface="Georgia" pitchFamily="18" charset="0"/>
                <a:cs typeface="Segoe UI" pitchFamily="34" charset="0"/>
              </a:rPr>
              <a:t> were typically </a:t>
            </a:r>
            <a:r>
              <a:rPr lang="en-GB" sz="1200" dirty="0" smtClean="0">
                <a:solidFill>
                  <a:schemeClr val="tx1">
                    <a:lumMod val="65000"/>
                    <a:lumOff val="35000"/>
                  </a:schemeClr>
                </a:solidFill>
                <a:latin typeface="Georgia" pitchFamily="18" charset="0"/>
                <a:cs typeface="Segoe UI" pitchFamily="34" charset="0"/>
              </a:rPr>
              <a:t>objects of perceived importance among miscellany.</a:t>
            </a:r>
            <a:endParaRPr lang="en-GB"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30</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baseline="0" dirty="0" smtClean="0">
                <a:solidFill>
                  <a:schemeClr val="tx1"/>
                </a:solidFill>
                <a:latin typeface="+mn-lt"/>
                <a:ea typeface="+mn-ea"/>
                <a:cs typeface="+mn-cs"/>
              </a:rPr>
              <a:t>This participants describes how they’ve yet </a:t>
            </a:r>
            <a:r>
              <a:rPr lang="en-US" sz="1200" b="1" i="0" kern="1200" baseline="0" dirty="0" smtClean="0">
                <a:solidFill>
                  <a:schemeClr val="tx1"/>
                </a:solidFill>
                <a:latin typeface="+mn-lt"/>
                <a:ea typeface="+mn-ea"/>
                <a:cs typeface="+mn-cs"/>
              </a:rPr>
              <a:t>to make progress </a:t>
            </a:r>
            <a:r>
              <a:rPr lang="en-US" sz="1200" i="0" kern="1200" baseline="0" dirty="0" smtClean="0">
                <a:solidFill>
                  <a:schemeClr val="tx1"/>
                </a:solidFill>
                <a:latin typeface="+mn-lt"/>
                <a:ea typeface="+mn-ea"/>
                <a:cs typeface="+mn-cs"/>
              </a:rPr>
              <a:t>dealing</a:t>
            </a:r>
            <a:r>
              <a:rPr lang="en-US" sz="1200" i="0" kern="1200" baseline="0" dirty="0" smtClean="0">
                <a:solidFill>
                  <a:schemeClr val="tx1"/>
                </a:solidFill>
                <a:latin typeface="+mn-lt"/>
                <a:ea typeface="+mn-ea"/>
                <a:cs typeface="+mn-cs"/>
              </a:rPr>
              <a:t> with a computer inherited </a:t>
            </a:r>
            <a:r>
              <a:rPr lang="en-US" sz="1200" i="0" kern="1200" baseline="0" dirty="0" smtClean="0">
                <a:solidFill>
                  <a:schemeClr val="tx1"/>
                </a:solidFill>
                <a:latin typeface="+mn-lt"/>
                <a:ea typeface="+mn-ea"/>
                <a:cs typeface="+mn-cs"/>
              </a:rPr>
              <a:t>from his late friend.</a:t>
            </a:r>
            <a:r>
              <a:rPr lang="en-US" sz="1200" i="0" kern="1200" baseline="0" dirty="0" smtClean="0">
                <a:solidFill>
                  <a:schemeClr val="tx1"/>
                </a:solidFill>
                <a:latin typeface="+mn-lt"/>
                <a:ea typeface="+mn-ea"/>
                <a:cs typeface="+mn-cs"/>
              </a:rPr>
              <a:t> &lt;quote&gt; </a:t>
            </a:r>
          </a:p>
          <a:p>
            <a:endParaRPr lang="en-US" sz="1200" i="0" kern="1200" baseline="0" dirty="0" smtClean="0">
              <a:solidFill>
                <a:schemeClr val="tx1"/>
              </a:solidFill>
              <a:latin typeface="+mn-lt"/>
              <a:ea typeface="+mn-ea"/>
              <a:cs typeface="+mn-cs"/>
            </a:endParaRPr>
          </a:p>
          <a:p>
            <a:r>
              <a:rPr lang="en-US" sz="1200" i="0" kern="1200" baseline="0" dirty="0" smtClean="0">
                <a:solidFill>
                  <a:schemeClr val="tx1"/>
                </a:solidFill>
                <a:latin typeface="+mn-lt"/>
                <a:ea typeface="+mn-ea"/>
                <a:cs typeface="+mn-cs"/>
              </a:rPr>
              <a:t>This </a:t>
            </a:r>
            <a:r>
              <a:rPr lang="en-US" sz="1200" i="0" kern="1200" baseline="0" dirty="0" smtClean="0">
                <a:solidFill>
                  <a:schemeClr val="tx1"/>
                </a:solidFill>
                <a:latin typeface="+mn-lt"/>
                <a:ea typeface="+mn-ea"/>
                <a:cs typeface="+mn-cs"/>
              </a:rPr>
              <a:t>quote highlights the trepidation other participants also conveyed, which is fear that they will find something not intended for them… here you can see he considers preserving only the hard drive but still with no plan over what to do with it…</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31</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So bequeathing &amp; inheritance marked key ways the dead in a sense communicated to the living, and these examples mark some of many tensions that arose.  This then naturally leads to the question of how do the dead persist and the living reciprocate attempt these social exchanges and where do key tensions arise?  </a:t>
            </a:r>
          </a:p>
        </p:txBody>
      </p:sp>
      <p:sp>
        <p:nvSpPr>
          <p:cNvPr id="4" name="Slide Number Placeholder 3"/>
          <p:cNvSpPr>
            <a:spLocks noGrp="1"/>
          </p:cNvSpPr>
          <p:nvPr>
            <p:ph type="sldNum" sz="quarter" idx="10"/>
          </p:nvPr>
        </p:nvSpPr>
        <p:spPr/>
        <p:txBody>
          <a:bodyPr/>
          <a:lstStyle/>
          <a:p>
            <a:fld id="{135DAC7B-09F6-4014-A800-461D1F90C12C}" type="slidenum">
              <a:rPr lang="en-GB" smtClean="0"/>
              <a:pPr/>
              <a:t>32</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i="0" baseline="0" dirty="0" smtClean="0"/>
              <a:t>a diverse range of complications emerged, one theme had to do with conflicts relating to privacy and appropriateness of action</a:t>
            </a:r>
            <a:endParaRPr lang="en-GB" i="0"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33</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0" kern="1200" baseline="0" dirty="0" smtClean="0">
                <a:solidFill>
                  <a:schemeClr val="tx1"/>
                </a:solidFill>
                <a:latin typeface="+mn-lt"/>
                <a:ea typeface="+mn-ea"/>
                <a:cs typeface="+mn-cs"/>
              </a:rPr>
              <a:t>Here</a:t>
            </a:r>
            <a:r>
              <a:rPr lang="en-US" sz="1200" i="0" kern="1200" baseline="0" dirty="0" smtClean="0">
                <a:solidFill>
                  <a:schemeClr val="tx1"/>
                </a:solidFill>
                <a:latin typeface="+mn-lt"/>
                <a:ea typeface="+mn-ea"/>
                <a:cs typeface="+mn-cs"/>
              </a:rPr>
              <a:t>, a lack of </a:t>
            </a:r>
            <a:r>
              <a:rPr lang="en-US" sz="1200" kern="1200" baseline="0" dirty="0" smtClean="0">
                <a:solidFill>
                  <a:schemeClr val="tx1"/>
                </a:solidFill>
                <a:latin typeface="+mn-lt"/>
                <a:ea typeface="+mn-ea"/>
                <a:cs typeface="+mn-cs"/>
              </a:rPr>
              <a:t>measures to treat this space differently led to the projection of deeply personal information into the public realm.</a:t>
            </a:r>
            <a:r>
              <a:rPr lang="en-US" sz="1200" kern="1200" baseline="0" dirty="0" smtClean="0">
                <a:solidFill>
                  <a:schemeClr val="tx1"/>
                </a:solidFill>
                <a:latin typeface="+mn-lt"/>
                <a:ea typeface="+mn-ea"/>
                <a:cs typeface="+mn-cs"/>
              </a:rPr>
              <a:t> </a:t>
            </a:r>
            <a:endParaRPr lang="en-GB" i="0"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34</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 </a:t>
            </a:r>
            <a:r>
              <a:rPr lang="en-US" sz="1200" kern="1200" baseline="0" dirty="0" smtClean="0">
                <a:solidFill>
                  <a:schemeClr val="tx1"/>
                </a:solidFill>
                <a:latin typeface="+mn-lt"/>
                <a:ea typeface="+mn-ea"/>
                <a:cs typeface="+mn-cs"/>
              </a:rPr>
              <a:t>desire highlighted by several of our participants as they prospectively considered their own online accounts.</a:t>
            </a:r>
            <a:endParaRPr lang="en-GB" i="0"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35</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Despite these problems our participants also pointed toward potentially novel aspects of these systems, particularly in instances where new online space was specifically demarcated for remembrance. </a:t>
            </a:r>
            <a:endParaRPr lang="en-GB" i="0" baseline="0" dirty="0" smtClean="0"/>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&lt;participants pointed out potentially novel aspects –&gt; then point to the quote.. for example…&gt;</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36</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0" kern="1200" baseline="0" dirty="0" smtClean="0">
                <a:solidFill>
                  <a:schemeClr val="tx1"/>
                </a:solidFill>
                <a:latin typeface="+mn-lt"/>
                <a:ea typeface="+mn-ea"/>
                <a:cs typeface="+mn-cs"/>
              </a:rPr>
              <a:t>This </a:t>
            </a:r>
            <a:r>
              <a:rPr lang="en-US" sz="1200" i="0" kern="1200" baseline="0" dirty="0" smtClean="0">
                <a:solidFill>
                  <a:schemeClr val="tx1"/>
                </a:solidFill>
                <a:latin typeface="+mn-lt"/>
                <a:ea typeface="+mn-ea"/>
                <a:cs typeface="+mn-cs"/>
              </a:rPr>
              <a:t>example </a:t>
            </a:r>
            <a:r>
              <a:rPr lang="en-US" sz="1200" kern="1200" baseline="0" dirty="0" smtClean="0">
                <a:solidFill>
                  <a:schemeClr val="tx1"/>
                </a:solidFill>
                <a:latin typeface="+mn-lt"/>
                <a:ea typeface="+mn-ea"/>
                <a:cs typeface="+mn-cs"/>
              </a:rPr>
              <a:t>and others suggest rich opportunities for creating socially constructed narratives reflective of the relationships formed throughout a person’s life, if adequate measures are in place to demarcate these spaces. </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GB" i="0"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37</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We also encountered several rituals ad techniques for managing relationships with the departed, which were largely reflected in the management of physical and digital things… In some cases it was deeply important for some participants to preserve and hideaway some artifacts..</a:t>
            </a:r>
          </a:p>
        </p:txBody>
      </p:sp>
      <p:sp>
        <p:nvSpPr>
          <p:cNvPr id="4" name="Slide Number Placeholder 3"/>
          <p:cNvSpPr>
            <a:spLocks noGrp="1"/>
          </p:cNvSpPr>
          <p:nvPr>
            <p:ph type="sldNum" sz="quarter" idx="10"/>
          </p:nvPr>
        </p:nvSpPr>
        <p:spPr/>
        <p:txBody>
          <a:bodyPr/>
          <a:lstStyle/>
          <a:p>
            <a:fld id="{135DAC7B-09F6-4014-A800-461D1F90C12C}" type="slidenum">
              <a:rPr lang="en-GB" smtClean="0"/>
              <a:pPr/>
              <a:t>38</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For example</a:t>
            </a:r>
            <a:r>
              <a:rPr lang="en-US" sz="1200" b="1" kern="1200" baseline="0" dirty="0" smtClean="0">
                <a:solidFill>
                  <a:schemeClr val="tx1"/>
                </a:solidFill>
                <a:latin typeface="+mn-lt"/>
                <a:ea typeface="+mn-ea"/>
                <a:cs typeface="+mn-cs"/>
              </a:rPr>
              <a:t>, P6 reflects his encrypted files, </a:t>
            </a:r>
            <a:r>
              <a:rPr lang="en-US" sz="1200" kern="1200" baseline="0" dirty="0" smtClean="0">
                <a:solidFill>
                  <a:schemeClr val="tx1"/>
                </a:solidFill>
                <a:latin typeface="+mn-lt"/>
                <a:ea typeface="+mn-ea"/>
                <a:cs typeface="+mn-cs"/>
              </a:rPr>
              <a:t>“</a:t>
            </a:r>
            <a:r>
              <a:rPr lang="en-US" sz="1200" i="0" kern="1200" baseline="0" dirty="0" smtClean="0">
                <a:solidFill>
                  <a:schemeClr val="tx1"/>
                </a:solidFill>
                <a:latin typeface="+mn-lt"/>
                <a:ea typeface="+mn-ea"/>
                <a:cs typeface="+mn-cs"/>
              </a:rPr>
              <a:t>&lt;quote&gt;</a:t>
            </a:r>
            <a:r>
              <a:rPr lang="en-US" sz="1200" i="1" kern="1200" baseline="0" dirty="0" smtClean="0">
                <a:solidFill>
                  <a:schemeClr val="tx1"/>
                </a:solidFill>
                <a:latin typeface="+mn-lt"/>
                <a:ea typeface="+mn-ea"/>
                <a:cs typeface="+mn-cs"/>
              </a:rPr>
              <a:t>.” </a:t>
            </a:r>
            <a:r>
              <a:rPr lang="en-US" sz="1200" i="0" kern="1200" baseline="0" dirty="0" smtClean="0">
                <a:solidFill>
                  <a:schemeClr val="tx1"/>
                </a:solidFill>
                <a:latin typeface="+mn-lt"/>
                <a:ea typeface="+mn-ea"/>
                <a:cs typeface="+mn-cs"/>
              </a:rPr>
              <a:t>This is exemplary of how these </a:t>
            </a:r>
            <a:r>
              <a:rPr lang="en-US" sz="1200" kern="1200" baseline="0" dirty="0" smtClean="0">
                <a:solidFill>
                  <a:schemeClr val="tx1"/>
                </a:solidFill>
                <a:latin typeface="+mn-lt"/>
                <a:ea typeface="+mn-ea"/>
                <a:cs typeface="+mn-cs"/>
              </a:rPr>
              <a:t>objects are visceral markers of the departed’s death; and they are hidden and </a:t>
            </a:r>
            <a:r>
              <a:rPr lang="en-US" sz="1200" kern="1200" baseline="0" dirty="0" err="1" smtClean="0">
                <a:solidFill>
                  <a:schemeClr val="tx1"/>
                </a:solidFill>
                <a:latin typeface="+mn-lt"/>
                <a:ea typeface="+mn-ea"/>
                <a:cs typeface="+mn-cs"/>
              </a:rPr>
              <a:t>sedimented</a:t>
            </a:r>
            <a:r>
              <a:rPr lang="en-US" sz="1200" kern="1200" baseline="0" dirty="0" smtClean="0">
                <a:solidFill>
                  <a:schemeClr val="tx1"/>
                </a:solidFill>
                <a:latin typeface="+mn-lt"/>
                <a:ea typeface="+mn-ea"/>
                <a:cs typeface="+mn-cs"/>
              </a:rPr>
              <a:t> as a way of moving past the biological moment of death, signifying an important act in the transition of the relationship.</a:t>
            </a:r>
            <a:endParaRPr lang="en-GB" i="0"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39</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There are few</a:t>
            </a:r>
            <a:r>
              <a:rPr lang="en-US" sz="1200" baseline="0" dirty="0" smtClean="0"/>
              <a:t> </a:t>
            </a:r>
            <a:r>
              <a:rPr lang="en-US" sz="1200" dirty="0" smtClean="0"/>
              <a:t>mechanisms to enable people to pass information to loved</a:t>
            </a:r>
            <a:r>
              <a:rPr lang="en-US" sz="1200" baseline="0" dirty="0" smtClean="0"/>
              <a:t> </a:t>
            </a:r>
            <a:r>
              <a:rPr lang="en-US" sz="1200" dirty="0" smtClean="0"/>
              <a:t>ones (or withhold information from them).</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4</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Our participants also reported diverse uses of artifacts in ritualized ways to engage in periods of reflection on the departed. A key quality of these artifacts was their ability to be invoked and then be put away or simply fade into the background. A sample of non-digital artifacts included candles (</a:t>
            </a:r>
            <a:r>
              <a:rPr lang="en-US" sz="1200" b="1" kern="1200" baseline="0" dirty="0" smtClean="0">
                <a:solidFill>
                  <a:schemeClr val="tx1"/>
                </a:solidFill>
                <a:latin typeface="+mn-lt"/>
                <a:ea typeface="+mn-ea"/>
                <a:cs typeface="+mn-cs"/>
              </a:rPr>
              <a:t>P1), a windup clock (P5), photo album (P3, P9, P10, P11), and trinkets held in a jacket that belonged to the </a:t>
            </a:r>
            <a:r>
              <a:rPr lang="en-US" sz="1200" kern="1200" baseline="0" dirty="0" smtClean="0">
                <a:solidFill>
                  <a:schemeClr val="tx1"/>
                </a:solidFill>
                <a:latin typeface="+mn-lt"/>
                <a:ea typeface="+mn-ea"/>
                <a:cs typeface="+mn-cs"/>
              </a:rPr>
              <a:t>departed (</a:t>
            </a:r>
            <a:r>
              <a:rPr lang="en-US" sz="1200" b="1" kern="1200" baseline="0" dirty="0" smtClean="0">
                <a:solidFill>
                  <a:schemeClr val="tx1"/>
                </a:solidFill>
                <a:latin typeface="+mn-lt"/>
                <a:ea typeface="+mn-ea"/>
                <a:cs typeface="+mn-cs"/>
              </a:rPr>
              <a:t>P2). </a:t>
            </a:r>
          </a:p>
          <a:p>
            <a:endParaRPr lang="en-US" sz="1200" b="1"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We also encountered several participants (</a:t>
            </a:r>
            <a:r>
              <a:rPr lang="en-US" sz="1200" b="1" kern="1200" baseline="0" dirty="0" smtClean="0">
                <a:solidFill>
                  <a:schemeClr val="tx1"/>
                </a:solidFill>
                <a:latin typeface="+mn-lt"/>
                <a:ea typeface="+mn-ea"/>
                <a:cs typeface="+mn-cs"/>
              </a:rPr>
              <a:t>P4, P8, P9, P11) in possession of digital </a:t>
            </a:r>
            <a:r>
              <a:rPr lang="en-US" sz="1200" kern="1200" baseline="0" dirty="0" smtClean="0">
                <a:solidFill>
                  <a:schemeClr val="tx1"/>
                </a:solidFill>
                <a:latin typeface="+mn-lt"/>
                <a:ea typeface="+mn-ea"/>
                <a:cs typeface="+mn-cs"/>
              </a:rPr>
              <a:t>archives of text messages received prior to a loved one’s passing. </a:t>
            </a:r>
          </a:p>
          <a:p>
            <a:endParaRPr lang="en-GB" i="0"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40</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P8 reported possessing over 200 text messages </a:t>
            </a:r>
            <a:r>
              <a:rPr lang="en-US" sz="1200" kern="1200" baseline="0" dirty="0" smtClean="0">
                <a:solidFill>
                  <a:schemeClr val="tx1"/>
                </a:solidFill>
                <a:latin typeface="+mn-lt"/>
                <a:ea typeface="+mn-ea"/>
                <a:cs typeface="+mn-cs"/>
              </a:rPr>
              <a:t>sent from her departed husband, which highlighted many momentous and mundane aspects of their relationship.</a:t>
            </a:r>
          </a:p>
          <a:p>
            <a:r>
              <a:rPr lang="en-US" sz="1200" kern="1200" baseline="0" dirty="0" smtClean="0">
                <a:solidFill>
                  <a:schemeClr val="tx1"/>
                </a:solidFill>
                <a:latin typeface="+mn-lt"/>
                <a:ea typeface="+mn-ea"/>
                <a:cs typeface="+mn-cs"/>
              </a:rPr>
              <a:t>These messages are saved on a flash memory card, which is stored separately in an ornate box only taken out during the ritual. “</a:t>
            </a:r>
            <a:r>
              <a:rPr lang="en-US" sz="1200" i="0" kern="1200" baseline="0" dirty="0" smtClean="0">
                <a:solidFill>
                  <a:schemeClr val="tx1"/>
                </a:solidFill>
                <a:latin typeface="+mn-lt"/>
                <a:ea typeface="+mn-ea"/>
                <a:cs typeface="+mn-cs"/>
              </a:rPr>
              <a:t>&lt;quote&gt;</a:t>
            </a:r>
            <a:r>
              <a:rPr lang="en-US" sz="1200" i="1" kern="1200" baseline="0" dirty="0" smtClean="0">
                <a:solidFill>
                  <a:schemeClr val="tx1"/>
                </a:solidFill>
                <a:latin typeface="+mn-lt"/>
                <a:ea typeface="+mn-ea"/>
                <a:cs typeface="+mn-cs"/>
              </a:rPr>
              <a:t>.”</a:t>
            </a:r>
          </a:p>
          <a:p>
            <a:endParaRPr lang="en-US" sz="1200" i="1" kern="1200" baseline="0" dirty="0" smtClean="0">
              <a:solidFill>
                <a:schemeClr val="tx1"/>
              </a:solidFill>
              <a:latin typeface="+mn-lt"/>
              <a:ea typeface="+mn-ea"/>
              <a:cs typeface="+mn-cs"/>
            </a:endParaRPr>
          </a:p>
          <a:p>
            <a:r>
              <a:rPr lang="en-US" sz="1200" i="1" kern="1200" baseline="0" dirty="0" smtClean="0">
                <a:solidFill>
                  <a:schemeClr val="tx1"/>
                </a:solidFill>
                <a:latin typeface="+mn-lt"/>
                <a:ea typeface="+mn-ea"/>
                <a:cs typeface="+mn-cs"/>
              </a:rPr>
              <a:t>-</a:t>
            </a:r>
            <a:r>
              <a:rPr lang="en-US" sz="1200" i="0" kern="1200" baseline="0" dirty="0" smtClean="0">
                <a:solidFill>
                  <a:schemeClr val="tx1"/>
                </a:solidFill>
                <a:latin typeface="+mn-lt"/>
                <a:ea typeface="+mn-ea"/>
                <a:cs typeface="+mn-cs"/>
              </a:rPr>
              <a:t>ritualistic</a:t>
            </a:r>
          </a:p>
          <a:p>
            <a:r>
              <a:rPr lang="en-US" sz="1200" i="0" kern="1200" baseline="0" dirty="0" smtClean="0">
                <a:solidFill>
                  <a:schemeClr val="tx1"/>
                </a:solidFill>
                <a:latin typeface="+mn-lt"/>
                <a:ea typeface="+mn-ea"/>
                <a:cs typeface="+mn-cs"/>
              </a:rPr>
              <a:t>-</a:t>
            </a:r>
            <a:endParaRPr lang="en-GB" i="0"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41</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i="0"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42</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lumMod val="65000"/>
                    <a:lumOff val="35000"/>
                  </a:schemeClr>
                </a:solidFill>
                <a:latin typeface="Georgia"/>
                <a:cs typeface="Georgia"/>
              </a:rPr>
              <a:t>This has just been a glimpse of</a:t>
            </a:r>
            <a:r>
              <a:rPr lang="en-US" sz="1200" baseline="0" dirty="0" smtClean="0">
                <a:solidFill>
                  <a:schemeClr val="tx1">
                    <a:lumMod val="65000"/>
                    <a:lumOff val="35000"/>
                  </a:schemeClr>
                </a:solidFill>
                <a:latin typeface="Georgia"/>
                <a:cs typeface="Georgia"/>
              </a:rPr>
              <a:t> </a:t>
            </a:r>
            <a:r>
              <a:rPr lang="en-US" sz="1200" dirty="0" smtClean="0">
                <a:solidFill>
                  <a:schemeClr val="tx1">
                    <a:lumMod val="65000"/>
                    <a:lumOff val="35000"/>
                  </a:schemeClr>
                </a:solidFill>
                <a:latin typeface="Georgia"/>
                <a:cs typeface="Georgia"/>
              </a:rPr>
              <a:t>instances</a:t>
            </a:r>
            <a:r>
              <a:rPr lang="en-US" sz="1200" baseline="0" dirty="0" smtClean="0">
                <a:solidFill>
                  <a:schemeClr val="tx1">
                    <a:lumMod val="65000"/>
                    <a:lumOff val="35000"/>
                  </a:schemeClr>
                </a:solidFill>
                <a:latin typeface="Georgia"/>
                <a:cs typeface="Georgia"/>
              </a:rPr>
              <a:t> arising from the fieldwork we conducted. BUT it makes it clear </a:t>
            </a:r>
            <a:r>
              <a:rPr lang="en-US" sz="1200" dirty="0" smtClean="0">
                <a:solidFill>
                  <a:schemeClr val="tx1">
                    <a:lumMod val="65000"/>
                    <a:lumOff val="35000"/>
                  </a:schemeClr>
                </a:solidFill>
                <a:latin typeface="Georgia"/>
                <a:cs typeface="Georgia"/>
              </a:rPr>
              <a:t>bereavement </a:t>
            </a:r>
            <a:r>
              <a:rPr lang="en-US" sz="1200" dirty="0" smtClean="0">
                <a:solidFill>
                  <a:schemeClr val="tx1">
                    <a:lumMod val="65000"/>
                    <a:lumOff val="35000"/>
                  </a:schemeClr>
                </a:solidFill>
                <a:latin typeface="Georgia"/>
                <a:cs typeface="Georgia"/>
              </a:rPr>
              <a:t>and its attendant issues are complex.</a:t>
            </a:r>
            <a:r>
              <a:rPr lang="en-US" sz="1200" baseline="0" dirty="0" smtClean="0">
                <a:solidFill>
                  <a:schemeClr val="tx1">
                    <a:lumMod val="65000"/>
                    <a:lumOff val="35000"/>
                  </a:schemeClr>
                </a:solidFill>
                <a:latin typeface="Georgia"/>
                <a:cs typeface="Georgia"/>
              </a:rPr>
              <a:t> On one hand, d</a:t>
            </a:r>
            <a:r>
              <a:rPr lang="en-US" sz="1200" dirty="0" smtClean="0">
                <a:solidFill>
                  <a:schemeClr val="tx1">
                    <a:lumMod val="65000"/>
                    <a:lumOff val="35000"/>
                  </a:schemeClr>
                </a:solidFill>
                <a:latin typeface="Georgia"/>
                <a:cs typeface="Georgia"/>
              </a:rPr>
              <a:t>igital systems raise issues of ownership, access and persistence</a:t>
            </a:r>
            <a:r>
              <a:rPr lang="en-US" sz="1200" baseline="0" dirty="0" smtClean="0">
                <a:solidFill>
                  <a:schemeClr val="tx1">
                    <a:lumMod val="65000"/>
                    <a:lumOff val="35000"/>
                  </a:schemeClr>
                </a:solidFill>
                <a:latin typeface="Georgia"/>
                <a:cs typeface="Georgia"/>
              </a:rPr>
              <a:t> as well as several </a:t>
            </a:r>
            <a:r>
              <a:rPr lang="en-US" sz="1200" dirty="0" smtClean="0">
                <a:solidFill>
                  <a:schemeClr val="tx1">
                    <a:lumMod val="65000"/>
                    <a:lumOff val="35000"/>
                  </a:schemeClr>
                </a:solidFill>
                <a:latin typeface="Georgia"/>
                <a:cs typeface="Georgia"/>
              </a:rPr>
              <a:t>new opportunities for supporting</a:t>
            </a:r>
            <a:r>
              <a:rPr lang="en-US" sz="1200" baseline="0" dirty="0" smtClean="0">
                <a:solidFill>
                  <a:schemeClr val="tx1">
                    <a:lumMod val="65000"/>
                    <a:lumOff val="35000"/>
                  </a:schemeClr>
                </a:solidFill>
                <a:latin typeface="Georgia"/>
                <a:cs typeface="Georgia"/>
              </a:rPr>
              <a:t> these kinds of </a:t>
            </a:r>
            <a:r>
              <a:rPr lang="en-US" sz="1200" dirty="0" smtClean="0">
                <a:solidFill>
                  <a:schemeClr val="tx1">
                    <a:lumMod val="65000"/>
                    <a:lumOff val="35000"/>
                  </a:schemeClr>
                </a:solidFill>
                <a:latin typeface="Georgia"/>
                <a:cs typeface="Georgia"/>
              </a:rPr>
              <a:t>relationships, engaging in rituals, creating new kinds of treasured content.</a:t>
            </a:r>
            <a:endParaRPr lang="en-US" sz="1200" dirty="0" smtClean="0">
              <a:solidFill>
                <a:schemeClr val="tx1">
                  <a:lumMod val="65000"/>
                  <a:lumOff val="35000"/>
                </a:schemeClr>
              </a:solidFill>
              <a:latin typeface="Georgia"/>
              <a:cs typeface="Georgi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lumMod val="65000"/>
                  <a:lumOff val="35000"/>
                </a:schemeClr>
              </a:solidFill>
              <a:latin typeface="Georgia"/>
              <a:cs typeface="Georgia"/>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lumMod val="65000"/>
                    <a:lumOff val="35000"/>
                  </a:schemeClr>
                </a:solidFill>
                <a:latin typeface="Georgia"/>
                <a:cs typeface="Georgia"/>
              </a:rPr>
              <a:t>Considering </a:t>
            </a:r>
            <a:r>
              <a:rPr lang="en-US" sz="1200" baseline="0" dirty="0" smtClean="0">
                <a:solidFill>
                  <a:schemeClr val="tx1">
                    <a:lumMod val="65000"/>
                    <a:lumOff val="35000"/>
                  </a:schemeClr>
                </a:solidFill>
                <a:latin typeface="Georgia"/>
                <a:cs typeface="Georgia"/>
              </a:rPr>
              <a:t>the paucity of work in HCI on the topic, we propose two concerns to help sensitize the design space.</a:t>
            </a:r>
          </a:p>
          <a:p>
            <a:endParaRPr lang="en-US" sz="1200" dirty="0" smtClean="0">
              <a:solidFill>
                <a:schemeClr val="tx1">
                  <a:lumMod val="65000"/>
                  <a:lumOff val="35000"/>
                </a:schemeClr>
              </a:solidFill>
              <a:latin typeface="Georgia"/>
              <a:cs typeface="Georgia"/>
            </a:endParaRPr>
          </a:p>
          <a:p>
            <a:endParaRPr lang="en-US" sz="1200" dirty="0" smtClean="0">
              <a:solidFill>
                <a:schemeClr val="tx1">
                  <a:lumMod val="65000"/>
                  <a:lumOff val="35000"/>
                </a:schemeClr>
              </a:solidFill>
              <a:latin typeface="Georgia"/>
              <a:cs typeface="Georgia"/>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43</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595959"/>
                </a:solidFill>
                <a:latin typeface="Georgia"/>
                <a:cs typeface="Georgia"/>
              </a:rPr>
              <a:t>this suggest deeper levels of choice to be designed into interactive systems that enable people to demarcate content for deep storage and treat it differently from other data in the system…</a:t>
            </a:r>
            <a:r>
              <a:rPr lang="en-US" sz="1200" kern="1200" baseline="0" dirty="0" smtClean="0">
                <a:solidFill>
                  <a:schemeClr val="tx1"/>
                </a:solidFill>
                <a:latin typeface="+mn-lt"/>
                <a:ea typeface="+mn-ea"/>
                <a:cs typeface="+mn-cs"/>
              </a:rPr>
              <a:t> </a:t>
            </a:r>
            <a:endParaRPr lang="en-GB" i="0"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44</a:t>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i="0" baseline="0" dirty="0" smtClean="0"/>
              <a:t>How could the ascription of information to digital objects help demarcate the significant from the trivial within vast personal digital archives?</a:t>
            </a:r>
          </a:p>
          <a:p>
            <a:endParaRPr lang="en-GB" i="0" baseline="0" dirty="0" smtClean="0"/>
          </a:p>
          <a:p>
            <a:r>
              <a:rPr lang="en-US" sz="1200" kern="1200" baseline="0" dirty="0" smtClean="0">
                <a:solidFill>
                  <a:schemeClr val="tx1"/>
                </a:solidFill>
                <a:latin typeface="+mn-lt"/>
                <a:ea typeface="+mn-ea"/>
                <a:cs typeface="+mn-cs"/>
              </a:rPr>
              <a:t>How could tools expressively evoke the personal and familiar bonds characterizing social exchanges like bequeathing in more satisfying ways? </a:t>
            </a:r>
            <a:endParaRPr lang="en-GB" i="0"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45</a:t>
            </a:fld>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Despite the potential to pass on massive archives of information, there may be virtues in enabling people to craft and deliver selections of digital materials…. </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595959"/>
                </a:solidFill>
                <a:latin typeface="Georgia"/>
                <a:cs typeface="Georgia"/>
              </a:rPr>
              <a:t>This stands in contrast to a</a:t>
            </a:r>
            <a:r>
              <a:rPr lang="en-US" sz="1200" baseline="0" dirty="0" smtClean="0">
                <a:solidFill>
                  <a:srgbClr val="595959"/>
                </a:solidFill>
                <a:latin typeface="Georgia"/>
                <a:cs typeface="Georgia"/>
              </a:rPr>
              <a:t> </a:t>
            </a:r>
            <a:r>
              <a:rPr lang="en-US" sz="1200" baseline="0" dirty="0" err="1" smtClean="0">
                <a:solidFill>
                  <a:srgbClr val="595959"/>
                </a:solidFill>
                <a:latin typeface="Georgia"/>
                <a:cs typeface="Georgia"/>
              </a:rPr>
              <a:t>lifelogging</a:t>
            </a:r>
            <a:r>
              <a:rPr lang="en-US" sz="1200" baseline="0" dirty="0" smtClean="0">
                <a:solidFill>
                  <a:srgbClr val="595959"/>
                </a:solidFill>
                <a:latin typeface="Georgia"/>
                <a:cs typeface="Georgia"/>
              </a:rPr>
              <a:t> perspective in that it emphasizes </a:t>
            </a:r>
            <a:r>
              <a:rPr lang="en-US" sz="1200" dirty="0" smtClean="0">
                <a:solidFill>
                  <a:srgbClr val="595959"/>
                </a:solidFill>
                <a:latin typeface="Georgia"/>
                <a:cs typeface="Georgia"/>
              </a:rPr>
              <a:t>engaging interactions with a distilled set of artifacts, opposed to passive maintenance of a life’s record.</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46</a:t>
            </a:fld>
            <a:endParaRPr lang="en-GB"/>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595959"/>
                </a:solidFill>
                <a:latin typeface="Georgia"/>
                <a:cs typeface="Georgia"/>
              </a:rPr>
              <a:t>As P2 saliently highlighted, online spaces could be leveraged to create a unique platform for personal and public expression related to the departed’s life. </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47</a:t>
            </a:fld>
            <a:endParaRPr lang="en-GB"/>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So ultimately I think this study brings up questions that we all will inevitably face. The aim here is to both raise questions about and inspire future research into how technologies might be designed to better support people as they face choices of passing on or putting to rest aspects of social relationships, now and well into the future. </a:t>
            </a:r>
            <a:endParaRPr lang="en-US" sz="1200" dirty="0" smtClean="0">
              <a:solidFill>
                <a:srgbClr val="595959"/>
              </a:solidFill>
              <a:latin typeface="Georgia"/>
              <a:cs typeface="Georgia"/>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48</a:t>
            </a:fld>
            <a:endParaRPr lang="en-GB"/>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i="0"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49</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At</a:t>
            </a:r>
            <a:r>
              <a:rPr lang="en-GB" baseline="0" dirty="0" smtClean="0"/>
              <a:t> the same time, researching issue related to bereavement is complex….&lt;slide</a:t>
            </a:r>
            <a:r>
              <a:rPr lang="en-GB" baseline="0" dirty="0" smtClean="0"/>
              <a:t>&gt;</a:t>
            </a:r>
            <a:r>
              <a:rPr lang="en-US" sz="1200" dirty="0" smtClean="0">
                <a:solidFill>
                  <a:schemeClr val="tx1">
                    <a:lumMod val="65000"/>
                    <a:lumOff val="35000"/>
                  </a:schemeClr>
                </a:solidFill>
                <a:latin typeface="Georgia" pitchFamily="18" charset="0"/>
                <a:cs typeface="Segoe UI" pitchFamily="34" charset="0"/>
                <a:sym typeface="Wingdings"/>
              </a:rPr>
              <a:t>…that deserve</a:t>
            </a:r>
            <a:r>
              <a:rPr lang="en-US" sz="1200" baseline="0" dirty="0" smtClean="0">
                <a:solidFill>
                  <a:schemeClr val="tx1">
                    <a:lumMod val="65000"/>
                    <a:lumOff val="35000"/>
                  </a:schemeClr>
                </a:solidFill>
                <a:latin typeface="Georgia" pitchFamily="18" charset="0"/>
                <a:cs typeface="Segoe UI" pitchFamily="34" charset="0"/>
                <a:sym typeface="Wingdings"/>
              </a:rPr>
              <a:t> </a:t>
            </a:r>
            <a:r>
              <a:rPr lang="en-US" sz="1200" dirty="0" smtClean="0">
                <a:solidFill>
                  <a:schemeClr val="tx1">
                    <a:lumMod val="65000"/>
                    <a:lumOff val="35000"/>
                  </a:schemeClr>
                </a:solidFill>
                <a:latin typeface="Georgia" pitchFamily="18" charset="0"/>
                <a:cs typeface="Segoe UI" pitchFamily="34" charset="0"/>
                <a:sym typeface="Wingdings"/>
              </a:rPr>
              <a:t>careful framing and treatment</a:t>
            </a:r>
          </a:p>
          <a:p>
            <a:endParaRPr lang="en-GB" baseline="0" dirty="0" smtClean="0"/>
          </a:p>
          <a:p>
            <a:endParaRPr lang="en-GB" baseline="0" dirty="0" smtClean="0"/>
          </a:p>
          <a:p>
            <a:pPr marL="0" marR="0" lvl="0" indent="0" defTabSz="914400" rtl="0" eaLnBrk="1" fontAlgn="auto" latinLnBrk="0" hangingPunct="1">
              <a:lnSpc>
                <a:spcPct val="100000"/>
              </a:lnSpc>
              <a:spcBef>
                <a:spcPct val="20000"/>
              </a:spcBef>
              <a:spcAft>
                <a:spcPts val="0"/>
              </a:spcAft>
              <a:buClrTx/>
              <a:buSzTx/>
              <a:buFontTx/>
              <a:buNone/>
              <a:tabLst/>
              <a:defRPr/>
            </a:pPr>
            <a:endParaRPr lang="en-US" sz="1200" dirty="0" smtClean="0">
              <a:solidFill>
                <a:schemeClr val="tx1">
                  <a:lumMod val="65000"/>
                  <a:lumOff val="35000"/>
                </a:schemeClr>
              </a:solidFill>
              <a:latin typeface="Georgia" pitchFamily="18" charset="0"/>
              <a:cs typeface="Segoe UI" pitchFamily="34" charset="0"/>
              <a:sym typeface="Wingdings"/>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in this project we adopted a sociological perspective</a:t>
            </a:r>
            <a:r>
              <a:rPr lang="en-GB" baseline="0" dirty="0" smtClean="0"/>
              <a:t> to unpack complications and tensions encountered across our field research…</a:t>
            </a:r>
            <a:r>
              <a:rPr lang="en-GB" baseline="0" dirty="0" smtClean="0"/>
              <a:t> </a:t>
            </a:r>
          </a:p>
        </p:txBody>
      </p:sp>
      <p:sp>
        <p:nvSpPr>
          <p:cNvPr id="4" name="Slide Number Placeholder 3"/>
          <p:cNvSpPr>
            <a:spLocks noGrp="1"/>
          </p:cNvSpPr>
          <p:nvPr>
            <p:ph type="sldNum" sz="quarter" idx="10"/>
          </p:nvPr>
        </p:nvSpPr>
        <p:spPr/>
        <p:txBody>
          <a:bodyPr/>
          <a:lstStyle/>
          <a:p>
            <a:fld id="{135DAC7B-09F6-4014-A800-461D1F90C12C}"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48617FC-022D-49A3-8A87-EA76B79141BE}" type="datetimeFigureOut">
              <a:rPr lang="en-US" smtClean="0"/>
              <a:pPr/>
              <a:t>4/13/10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8617FC-022D-49A3-8A87-EA76B79141BE}" type="datetimeFigureOut">
              <a:rPr lang="en-US" smtClean="0"/>
              <a:pPr/>
              <a:t>4/13/10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8617FC-022D-49A3-8A87-EA76B79141BE}" type="datetimeFigureOut">
              <a:rPr lang="en-US" smtClean="0"/>
              <a:pPr/>
              <a:t>4/13/10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8617FC-022D-49A3-8A87-EA76B79141BE}" type="datetimeFigureOut">
              <a:rPr lang="en-US" smtClean="0"/>
              <a:pPr/>
              <a:t>4/13/10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8617FC-022D-49A3-8A87-EA76B79141BE}" type="datetimeFigureOut">
              <a:rPr lang="en-US" smtClean="0"/>
              <a:pPr/>
              <a:t>4/13/10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48617FC-022D-49A3-8A87-EA76B79141BE}" type="datetimeFigureOut">
              <a:rPr lang="en-US" smtClean="0"/>
              <a:pPr/>
              <a:t>4/13/10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48617FC-022D-49A3-8A87-EA76B79141BE}" type="datetimeFigureOut">
              <a:rPr lang="en-US" smtClean="0"/>
              <a:pPr/>
              <a:t>4/13/10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48617FC-022D-49A3-8A87-EA76B79141BE}" type="datetimeFigureOut">
              <a:rPr lang="en-US" smtClean="0"/>
              <a:pPr/>
              <a:t>4/13/10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8617FC-022D-49A3-8A87-EA76B79141BE}" type="datetimeFigureOut">
              <a:rPr lang="en-US" smtClean="0"/>
              <a:pPr/>
              <a:t>4/13/10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8617FC-022D-49A3-8A87-EA76B79141BE}" type="datetimeFigureOut">
              <a:rPr lang="en-US" smtClean="0"/>
              <a:pPr/>
              <a:t>4/13/10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8617FC-022D-49A3-8A87-EA76B79141BE}" type="datetimeFigureOut">
              <a:rPr lang="en-US" smtClean="0"/>
              <a:pPr/>
              <a:t>4/13/10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8617FC-022D-49A3-8A87-EA76B79141BE}" type="datetimeFigureOut">
              <a:rPr lang="en-US" smtClean="0"/>
              <a:pPr/>
              <a:t>4/13/10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66B167-CAC0-4546-BA8C-0C89CAB4477A}"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6" Type="http://schemas.openxmlformats.org/officeDocument/2006/relationships/image" Target="../media/image13.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1.jpeg"/><Relationship Id="rId5" Type="http://schemas.openxmlformats.org/officeDocument/2006/relationships/image" Target="../media/image12.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4" Type="http://schemas.openxmlformats.org/officeDocument/2006/relationships/image" Target="../media/image7.jpeg"/><Relationship Id="rId5" Type="http://schemas.openxmlformats.org/officeDocument/2006/relationships/image" Target="../media/image15.jpeg"/><Relationship Id="rId7" Type="http://schemas.openxmlformats.org/officeDocument/2006/relationships/image" Target="../media/image17.jpeg"/><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4.jpeg"/><Relationship Id="rId6" Type="http://schemas.openxmlformats.org/officeDocument/2006/relationships/image" Target="../media/image1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a:p>
        </p:txBody>
      </p:sp>
      <p:pic>
        <p:nvPicPr>
          <p:cNvPr id="5" name="Picture 2" descr="C:\Documents and Settings\Will Odom\Desktop\Capstone\PersonalInventories_PICTURES\probes\Pinsym\35200001.JPG"/>
          <p:cNvPicPr>
            <a:picLocks noChangeAspect="1" noChangeArrowheads="1"/>
          </p:cNvPicPr>
          <p:nvPr/>
        </p:nvPicPr>
        <p:blipFill>
          <a:blip r:embed="rId3" cstate="print">
            <a:lum contrast="40000"/>
            <a:grayscl/>
          </a:blip>
          <a:srcRect/>
          <a:stretch>
            <a:fillRect/>
          </a:stretch>
        </p:blipFill>
        <p:spPr bwMode="auto">
          <a:xfrm>
            <a:off x="-3429000" y="-1143032"/>
            <a:ext cx="12573000" cy="8339138"/>
          </a:xfrm>
          <a:prstGeom prst="rect">
            <a:avLst/>
          </a:prstGeom>
          <a:noFill/>
          <a:ln w="9525">
            <a:noFill/>
            <a:miter lim="800000"/>
            <a:headEnd/>
            <a:tailEnd/>
          </a:ln>
        </p:spPr>
      </p:pic>
      <p:sp>
        <p:nvSpPr>
          <p:cNvPr id="6" name="Title 1"/>
          <p:cNvSpPr txBox="1">
            <a:spLocks/>
          </p:cNvSpPr>
          <p:nvPr/>
        </p:nvSpPr>
        <p:spPr>
          <a:xfrm>
            <a:off x="1928794" y="1428736"/>
            <a:ext cx="8229600" cy="1428752"/>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20000"/>
              </a:lnSpc>
              <a:spcBef>
                <a:spcPct val="0"/>
              </a:spcBef>
              <a:spcAft>
                <a:spcPts val="0"/>
              </a:spcAft>
              <a:buClrTx/>
              <a:buSzTx/>
              <a:buFontTx/>
              <a:buNone/>
              <a:tabLst/>
              <a:defRPr/>
            </a:pPr>
            <a:r>
              <a:rPr lang="en-US" sz="3800" dirty="0" smtClean="0">
                <a:solidFill>
                  <a:schemeClr val="bg1">
                    <a:lumMod val="95000"/>
                  </a:schemeClr>
                </a:solidFill>
                <a:latin typeface="Georgia" pitchFamily="18" charset="0"/>
                <a:ea typeface="+mj-ea"/>
                <a:cs typeface="+mj-cs"/>
              </a:rPr>
              <a:t>Passing On &amp; Putting To Rest</a:t>
            </a:r>
          </a:p>
          <a:p>
            <a:pPr marL="0" marR="0" lvl="0" indent="0" defTabSz="914400" rtl="0" eaLnBrk="1" fontAlgn="auto" latinLnBrk="0" hangingPunct="1">
              <a:lnSpc>
                <a:spcPct val="120000"/>
              </a:lnSpc>
              <a:spcBef>
                <a:spcPct val="0"/>
              </a:spcBef>
              <a:spcAft>
                <a:spcPts val="0"/>
              </a:spcAft>
              <a:buClrTx/>
              <a:buSzTx/>
              <a:buFontTx/>
              <a:buNone/>
              <a:tabLst/>
              <a:defRPr/>
            </a:pPr>
            <a:r>
              <a:rPr lang="en-US" sz="2500" dirty="0" smtClean="0">
                <a:solidFill>
                  <a:schemeClr val="bg1">
                    <a:lumMod val="95000"/>
                  </a:schemeClr>
                </a:solidFill>
                <a:latin typeface="Georgia" pitchFamily="18" charset="0"/>
                <a:ea typeface="+mj-ea"/>
                <a:cs typeface="+mj-cs"/>
              </a:rPr>
              <a:t>understanding bereavement in the context</a:t>
            </a:r>
          </a:p>
          <a:p>
            <a:pPr marL="0" marR="0" lvl="0" indent="0" defTabSz="914400" rtl="0" eaLnBrk="1" fontAlgn="auto" latinLnBrk="0" hangingPunct="1">
              <a:lnSpc>
                <a:spcPct val="100000"/>
              </a:lnSpc>
              <a:spcBef>
                <a:spcPct val="0"/>
              </a:spcBef>
              <a:spcAft>
                <a:spcPts val="0"/>
              </a:spcAft>
              <a:buClrTx/>
              <a:buSzTx/>
              <a:buFontTx/>
              <a:buNone/>
              <a:tabLst/>
              <a:defRPr/>
            </a:pPr>
            <a:r>
              <a:rPr lang="en-US" sz="2500" dirty="0" smtClean="0">
                <a:solidFill>
                  <a:schemeClr val="bg1">
                    <a:lumMod val="95000"/>
                  </a:schemeClr>
                </a:solidFill>
                <a:latin typeface="Georgia" pitchFamily="18" charset="0"/>
                <a:ea typeface="+mj-ea"/>
                <a:cs typeface="+mj-cs"/>
              </a:rPr>
              <a:t>of interactive technologies</a:t>
            </a:r>
            <a:endParaRPr kumimoji="0" lang="en-US" sz="2500" b="0" i="0" u="none" strike="noStrike" kern="1200" cap="none" spc="0" normalizeH="0" baseline="0" noProof="0" dirty="0">
              <a:ln>
                <a:noFill/>
              </a:ln>
              <a:solidFill>
                <a:schemeClr val="bg1">
                  <a:lumMod val="95000"/>
                </a:schemeClr>
              </a:solidFill>
              <a:effectLst/>
              <a:uLnTx/>
              <a:uFillTx/>
              <a:latin typeface="Georgia" pitchFamily="18" charset="0"/>
              <a:ea typeface="+mj-ea"/>
              <a:cs typeface="+mj-cs"/>
            </a:endParaRPr>
          </a:p>
        </p:txBody>
      </p:sp>
      <p:sp>
        <p:nvSpPr>
          <p:cNvPr id="7" name="Title 1"/>
          <p:cNvSpPr txBox="1">
            <a:spLocks/>
          </p:cNvSpPr>
          <p:nvPr/>
        </p:nvSpPr>
        <p:spPr>
          <a:xfrm>
            <a:off x="2000232" y="2857496"/>
            <a:ext cx="5786478" cy="4000504"/>
          </a:xfrm>
          <a:prstGeom prst="rect">
            <a:avLst/>
          </a:prstGeom>
        </p:spPr>
        <p:txBody>
          <a:bodyPr vert="horz" lIns="91440" tIns="45720" rIns="91440" bIns="45720" rtlCol="0" anchor="ctr">
            <a:normAutofit/>
          </a:bodyPr>
          <a:lstStyle/>
          <a:p>
            <a:r>
              <a:rPr lang="en-US" sz="2000" dirty="0" smtClean="0">
                <a:solidFill>
                  <a:schemeClr val="bg1">
                    <a:lumMod val="95000"/>
                  </a:schemeClr>
                </a:solidFill>
                <a:latin typeface="Georgia"/>
                <a:ea typeface="ＭＳ Ｐゴシック" pitchFamily="-106" charset="-128"/>
                <a:cs typeface="Georgia"/>
              </a:rPr>
              <a:t>William Odom</a:t>
            </a:r>
            <a:r>
              <a:rPr lang="en-US" sz="2000" baseline="30000" dirty="0" smtClean="0">
                <a:solidFill>
                  <a:schemeClr val="bg1">
                    <a:lumMod val="95000"/>
                  </a:schemeClr>
                </a:solidFill>
                <a:latin typeface="Georgia"/>
                <a:ea typeface="ＭＳ Ｐゴシック" pitchFamily="-106" charset="-128"/>
                <a:cs typeface="Georgia"/>
              </a:rPr>
              <a:t>1</a:t>
            </a:r>
            <a:r>
              <a:rPr lang="en-US" sz="2000" dirty="0" smtClean="0">
                <a:solidFill>
                  <a:schemeClr val="bg1">
                    <a:lumMod val="95000"/>
                  </a:schemeClr>
                </a:solidFill>
                <a:latin typeface="Georgia"/>
                <a:ea typeface="ＭＳ Ｐゴシック" pitchFamily="-106" charset="-128"/>
                <a:cs typeface="Georgia"/>
              </a:rPr>
              <a:t>, Richard Harper</a:t>
            </a:r>
            <a:r>
              <a:rPr lang="en-US" sz="2000" baseline="30000" dirty="0" smtClean="0">
                <a:solidFill>
                  <a:schemeClr val="bg1">
                    <a:lumMod val="95000"/>
                  </a:schemeClr>
                </a:solidFill>
                <a:latin typeface="Georgia"/>
                <a:ea typeface="ＭＳ Ｐゴシック" pitchFamily="-106" charset="-128"/>
                <a:cs typeface="Georgia"/>
              </a:rPr>
              <a:t>2</a:t>
            </a:r>
            <a:r>
              <a:rPr lang="en-US" sz="2000" dirty="0" smtClean="0">
                <a:solidFill>
                  <a:schemeClr val="bg1">
                    <a:lumMod val="95000"/>
                  </a:schemeClr>
                </a:solidFill>
                <a:latin typeface="Georgia"/>
                <a:ea typeface="ＭＳ Ｐゴシック" pitchFamily="-106" charset="-128"/>
                <a:cs typeface="Georgia"/>
              </a:rPr>
              <a:t>, Abigail Sellen</a:t>
            </a:r>
            <a:r>
              <a:rPr lang="en-US" sz="2000" baseline="30000" dirty="0" smtClean="0">
                <a:solidFill>
                  <a:schemeClr val="bg1">
                    <a:lumMod val="95000"/>
                  </a:schemeClr>
                </a:solidFill>
                <a:latin typeface="Georgia"/>
                <a:ea typeface="ＭＳ Ｐゴシック" pitchFamily="-106" charset="-128"/>
                <a:cs typeface="Georgia"/>
              </a:rPr>
              <a:t>2</a:t>
            </a:r>
            <a:r>
              <a:rPr lang="en-US" sz="2000" dirty="0" smtClean="0">
                <a:solidFill>
                  <a:schemeClr val="bg1">
                    <a:lumMod val="95000"/>
                  </a:schemeClr>
                </a:solidFill>
                <a:latin typeface="Georgia"/>
                <a:ea typeface="ＭＳ Ｐゴシック" pitchFamily="-106" charset="-128"/>
                <a:cs typeface="Georgia"/>
              </a:rPr>
              <a:t>, David Kirk</a:t>
            </a:r>
            <a:r>
              <a:rPr lang="en-US" sz="2000" baseline="30000" dirty="0" smtClean="0">
                <a:solidFill>
                  <a:schemeClr val="bg1">
                    <a:lumMod val="95000"/>
                  </a:schemeClr>
                </a:solidFill>
                <a:latin typeface="Georgia"/>
                <a:ea typeface="ＭＳ Ｐゴシック" pitchFamily="-106" charset="-128"/>
                <a:cs typeface="Georgia"/>
              </a:rPr>
              <a:t>3</a:t>
            </a:r>
            <a:r>
              <a:rPr lang="en-US" sz="2000" dirty="0" smtClean="0">
                <a:solidFill>
                  <a:schemeClr val="bg1">
                    <a:lumMod val="95000"/>
                  </a:schemeClr>
                </a:solidFill>
                <a:latin typeface="Georgia"/>
                <a:ea typeface="ＭＳ Ｐゴシック" pitchFamily="-106" charset="-128"/>
                <a:cs typeface="Georgia"/>
              </a:rPr>
              <a:t>, Richard Banks</a:t>
            </a:r>
            <a:r>
              <a:rPr lang="en-US" sz="2000" baseline="30000" dirty="0" smtClean="0">
                <a:solidFill>
                  <a:schemeClr val="bg1">
                    <a:lumMod val="95000"/>
                  </a:schemeClr>
                </a:solidFill>
                <a:latin typeface="Georgia"/>
                <a:ea typeface="ＭＳ Ｐゴシック" pitchFamily="-106" charset="-128"/>
                <a:cs typeface="Georgia"/>
              </a:rPr>
              <a:t>2</a:t>
            </a:r>
            <a:r>
              <a:rPr lang="en-US" sz="2000" dirty="0" smtClean="0">
                <a:solidFill>
                  <a:schemeClr val="bg1">
                    <a:lumMod val="95000"/>
                  </a:schemeClr>
                </a:solidFill>
                <a:latin typeface="Georgia"/>
                <a:ea typeface="ＭＳ Ｐゴシック" pitchFamily="-106" charset="-128"/>
                <a:cs typeface="Georgia"/>
              </a:rPr>
              <a:t/>
            </a:r>
            <a:br>
              <a:rPr lang="en-US" sz="2000" dirty="0" smtClean="0">
                <a:solidFill>
                  <a:schemeClr val="bg1">
                    <a:lumMod val="95000"/>
                  </a:schemeClr>
                </a:solidFill>
                <a:latin typeface="Georgia"/>
                <a:ea typeface="ＭＳ Ｐゴシック" pitchFamily="-106" charset="-128"/>
                <a:cs typeface="Georgia"/>
              </a:rPr>
            </a:br>
            <a:endParaRPr lang="de-DE" sz="2000" dirty="0" smtClean="0">
              <a:solidFill>
                <a:schemeClr val="bg1">
                  <a:lumMod val="95000"/>
                </a:schemeClr>
              </a:solidFill>
              <a:latin typeface="Georgia"/>
              <a:ea typeface="ＭＳ Ｐゴシック" pitchFamily="-106" charset="-128"/>
              <a:cs typeface="Georgia"/>
            </a:endParaRPr>
          </a:p>
          <a:p>
            <a:r>
              <a:rPr lang="de-DE" sz="1600" dirty="0" smtClean="0">
                <a:solidFill>
                  <a:schemeClr val="bg1">
                    <a:lumMod val="95000"/>
                  </a:schemeClr>
                </a:solidFill>
                <a:latin typeface="Georgia"/>
                <a:ea typeface="ＭＳ Ｐゴシック" pitchFamily="-106" charset="-128"/>
                <a:cs typeface="Georgia"/>
              </a:rPr>
              <a:t>Carnegie Mellon University</a:t>
            </a:r>
            <a:r>
              <a:rPr lang="en-US" sz="1600" baseline="30000" dirty="0" smtClean="0">
                <a:solidFill>
                  <a:schemeClr val="bg1">
                    <a:lumMod val="95000"/>
                  </a:schemeClr>
                </a:solidFill>
                <a:latin typeface="Georgia"/>
                <a:ea typeface="ＭＳ Ｐゴシック" pitchFamily="-106" charset="-128"/>
                <a:cs typeface="Georgia"/>
              </a:rPr>
              <a:t>1</a:t>
            </a:r>
            <a:endParaRPr lang="de-DE" sz="1600" dirty="0" smtClean="0">
              <a:solidFill>
                <a:schemeClr val="bg1">
                  <a:lumMod val="95000"/>
                </a:schemeClr>
              </a:solidFill>
              <a:latin typeface="Georgia"/>
              <a:ea typeface="ＭＳ Ｐゴシック" pitchFamily="-106" charset="-128"/>
              <a:cs typeface="Georgia"/>
            </a:endParaRPr>
          </a:p>
          <a:p>
            <a:r>
              <a:rPr lang="de-DE" sz="1600" dirty="0" smtClean="0">
                <a:solidFill>
                  <a:schemeClr val="bg1">
                    <a:lumMod val="95000"/>
                  </a:schemeClr>
                </a:solidFill>
                <a:latin typeface="Georgia"/>
                <a:ea typeface="ＭＳ Ｐゴシック" pitchFamily="-106" charset="-128"/>
                <a:cs typeface="Georgia"/>
              </a:rPr>
              <a:t>Human-Computer Interaction Institute</a:t>
            </a:r>
          </a:p>
          <a:p>
            <a:r>
              <a:rPr lang="de-DE" sz="1600" dirty="0" smtClean="0">
                <a:solidFill>
                  <a:schemeClr val="bg1">
                    <a:lumMod val="95000"/>
                  </a:schemeClr>
                </a:solidFill>
                <a:latin typeface="Georgia"/>
                <a:ea typeface="ＭＳ Ｐゴシック" pitchFamily="-106" charset="-128"/>
                <a:cs typeface="Georgia"/>
              </a:rPr>
              <a:t/>
            </a:r>
            <a:br>
              <a:rPr lang="de-DE" sz="1600" dirty="0" smtClean="0">
                <a:solidFill>
                  <a:schemeClr val="bg1">
                    <a:lumMod val="95000"/>
                  </a:schemeClr>
                </a:solidFill>
                <a:latin typeface="Georgia"/>
                <a:ea typeface="ＭＳ Ｐゴシック" pitchFamily="-106" charset="-128"/>
                <a:cs typeface="Georgia"/>
              </a:rPr>
            </a:br>
            <a:r>
              <a:rPr lang="de-DE" sz="1600" dirty="0" smtClean="0">
                <a:solidFill>
                  <a:schemeClr val="bg1">
                    <a:lumMod val="95000"/>
                  </a:schemeClr>
                </a:solidFill>
                <a:latin typeface="Georgia"/>
                <a:ea typeface="ＭＳ Ｐゴシック" pitchFamily="-106" charset="-128"/>
                <a:cs typeface="Georgia"/>
              </a:rPr>
              <a:t>Microsoft Research Cambridge</a:t>
            </a:r>
            <a:r>
              <a:rPr lang="en-US" sz="1600" baseline="30000" dirty="0" smtClean="0">
                <a:solidFill>
                  <a:schemeClr val="bg1">
                    <a:lumMod val="95000"/>
                  </a:schemeClr>
                </a:solidFill>
                <a:latin typeface="Georgia"/>
                <a:ea typeface="ＭＳ Ｐゴシック" pitchFamily="-106" charset="-128"/>
                <a:cs typeface="Georgia"/>
              </a:rPr>
              <a:t>2</a:t>
            </a:r>
            <a:endParaRPr lang="de-DE" sz="1600" dirty="0" smtClean="0">
              <a:solidFill>
                <a:schemeClr val="bg1">
                  <a:lumMod val="95000"/>
                </a:schemeClr>
              </a:solidFill>
              <a:latin typeface="Georgia"/>
              <a:ea typeface="ＭＳ Ｐゴシック" pitchFamily="-106" charset="-128"/>
              <a:cs typeface="Georgia"/>
            </a:endParaRPr>
          </a:p>
          <a:p>
            <a:r>
              <a:rPr lang="de-DE" sz="1600" dirty="0" err="1" smtClean="0">
                <a:solidFill>
                  <a:schemeClr val="bg1">
                    <a:lumMod val="95000"/>
                  </a:schemeClr>
                </a:solidFill>
                <a:latin typeface="Georgia"/>
                <a:ea typeface="ＭＳ Ｐゴシック" pitchFamily="-106" charset="-128"/>
                <a:cs typeface="Georgia"/>
              </a:rPr>
              <a:t>Socio-Digital</a:t>
            </a:r>
            <a:r>
              <a:rPr lang="de-DE" sz="1600" dirty="0" smtClean="0">
                <a:solidFill>
                  <a:schemeClr val="bg1">
                    <a:lumMod val="95000"/>
                  </a:schemeClr>
                </a:solidFill>
                <a:latin typeface="Georgia"/>
                <a:ea typeface="ＭＳ Ｐゴシック" pitchFamily="-106" charset="-128"/>
                <a:cs typeface="Georgia"/>
              </a:rPr>
              <a:t> Systems</a:t>
            </a:r>
            <a:br>
              <a:rPr lang="de-DE" sz="1600" dirty="0" smtClean="0">
                <a:solidFill>
                  <a:schemeClr val="bg1">
                    <a:lumMod val="95000"/>
                  </a:schemeClr>
                </a:solidFill>
                <a:latin typeface="Georgia"/>
                <a:ea typeface="ＭＳ Ｐゴシック" pitchFamily="-106" charset="-128"/>
                <a:cs typeface="Georgia"/>
              </a:rPr>
            </a:br>
            <a:endParaRPr lang="de-DE" sz="1600" dirty="0" smtClean="0">
              <a:solidFill>
                <a:schemeClr val="bg1">
                  <a:lumMod val="95000"/>
                </a:schemeClr>
              </a:solidFill>
              <a:latin typeface="Georgia"/>
              <a:ea typeface="ＭＳ Ｐゴシック" pitchFamily="-106" charset="-128"/>
              <a:cs typeface="Georgia"/>
            </a:endParaRPr>
          </a:p>
          <a:p>
            <a:r>
              <a:rPr lang="de-DE" sz="1600" dirty="0" smtClean="0">
                <a:solidFill>
                  <a:schemeClr val="bg1">
                    <a:lumMod val="95000"/>
                  </a:schemeClr>
                </a:solidFill>
                <a:latin typeface="Georgia"/>
                <a:ea typeface="ＭＳ Ｐゴシック" pitchFamily="-106" charset="-128"/>
                <a:cs typeface="Georgia"/>
              </a:rPr>
              <a:t>University of Nottingham</a:t>
            </a:r>
            <a:r>
              <a:rPr lang="en-US" sz="1600" baseline="30000" dirty="0" smtClean="0">
                <a:solidFill>
                  <a:schemeClr val="bg1">
                    <a:lumMod val="95000"/>
                  </a:schemeClr>
                </a:solidFill>
                <a:latin typeface="Georgia"/>
                <a:ea typeface="ＭＳ Ｐゴシック" pitchFamily="-106" charset="-128"/>
                <a:cs typeface="Georgia"/>
              </a:rPr>
              <a:t>3</a:t>
            </a:r>
            <a:endParaRPr lang="de-DE" sz="1600" dirty="0" smtClean="0">
              <a:solidFill>
                <a:schemeClr val="bg1">
                  <a:lumMod val="95000"/>
                </a:schemeClr>
              </a:solidFill>
              <a:latin typeface="Georgia"/>
              <a:ea typeface="ＭＳ Ｐゴシック" pitchFamily="-106" charset="-128"/>
              <a:cs typeface="Georgia"/>
            </a:endParaRPr>
          </a:p>
          <a:p>
            <a:r>
              <a:rPr lang="de-DE" sz="1600" dirty="0" smtClean="0">
                <a:solidFill>
                  <a:schemeClr val="bg1">
                    <a:lumMod val="95000"/>
                  </a:schemeClr>
                </a:solidFill>
                <a:latin typeface="Georgia"/>
                <a:ea typeface="ＭＳ Ｐゴシック" pitchFamily="-106" charset="-128"/>
                <a:cs typeface="Georgia"/>
              </a:rPr>
              <a:t>Mixed </a:t>
            </a:r>
            <a:r>
              <a:rPr lang="de-DE" sz="1600" dirty="0" err="1" smtClean="0">
                <a:solidFill>
                  <a:schemeClr val="bg1">
                    <a:lumMod val="95000"/>
                  </a:schemeClr>
                </a:solidFill>
                <a:latin typeface="Georgia"/>
                <a:ea typeface="ＭＳ Ｐゴシック" pitchFamily="-106" charset="-128"/>
                <a:cs typeface="Georgia"/>
              </a:rPr>
              <a:t>Reality</a:t>
            </a:r>
            <a:r>
              <a:rPr lang="de-DE" sz="1600" dirty="0" smtClean="0">
                <a:solidFill>
                  <a:schemeClr val="bg1">
                    <a:lumMod val="95000"/>
                  </a:schemeClr>
                </a:solidFill>
                <a:latin typeface="Georgia"/>
                <a:ea typeface="ＭＳ Ｐゴシック" pitchFamily="-106" charset="-128"/>
                <a:cs typeface="Georgia"/>
              </a:rPr>
              <a:t> Lab</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523976" y="2133600"/>
            <a:ext cx="6477024" cy="457200"/>
          </a:xfrm>
          <a:prstGeom prst="rect">
            <a:avLst/>
          </a:prstGeom>
        </p:spPr>
        <p:txBody>
          <a:bodyPr vert="horz" lIns="91440" tIns="45720" rIns="91440" bIns="45720" rtlCol="0">
            <a:noAutofit/>
          </a:bodyPr>
          <a:lstStyle/>
          <a:p>
            <a:pPr lvl="0">
              <a:spcBef>
                <a:spcPct val="20000"/>
              </a:spcBef>
              <a:defRPr/>
            </a:pPr>
            <a:r>
              <a:rPr lang="en-US" dirty="0" smtClean="0">
                <a:solidFill>
                  <a:schemeClr val="tx1">
                    <a:lumMod val="65000"/>
                    <a:lumOff val="35000"/>
                  </a:schemeClr>
                </a:solidFill>
                <a:latin typeface="Georgia" pitchFamily="18" charset="0"/>
                <a:cs typeface="Segoe UI" pitchFamily="34" charset="0"/>
                <a:sym typeface="Wingdings"/>
              </a:rPr>
              <a:t>+sociological approach</a:t>
            </a:r>
          </a:p>
          <a:p>
            <a:endParaRPr lang="en-US" sz="1200" i="1"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solidFill>
                <a:srgbClr val="595959"/>
              </a:solidFill>
            </a:endParaRPr>
          </a:p>
          <a:p>
            <a:endParaRPr lang="en-US" sz="1200" i="1" dirty="0" smtClean="0"/>
          </a:p>
          <a:p>
            <a:endParaRPr lang="en-US" sz="1200" i="1" dirty="0" smtClean="0">
              <a:solidFill>
                <a:schemeClr val="tx1">
                  <a:lumMod val="65000"/>
                  <a:lumOff val="35000"/>
                </a:schemeClr>
              </a:solidFill>
              <a:latin typeface="Georgia" pitchFamily="18" charset="0"/>
              <a:cs typeface="Segoe UI" pitchFamily="34" charset="0"/>
            </a:endParaRPr>
          </a:p>
          <a:p>
            <a:endParaRPr lang="en-US" sz="2000" dirty="0" smtClean="0">
              <a:solidFill>
                <a:schemeClr val="tx1">
                  <a:lumMod val="65000"/>
                  <a:lumOff val="35000"/>
                </a:schemeClr>
              </a:solidFill>
              <a:latin typeface="Georgia" pitchFamily="18" charset="0"/>
              <a:cs typeface="Segoe UI" pitchFamily="34" charset="0"/>
            </a:endParaRPr>
          </a:p>
        </p:txBody>
      </p:sp>
      <p:sp>
        <p:nvSpPr>
          <p:cNvPr id="7" name="Title 1"/>
          <p:cNvSpPr txBox="1">
            <a:spLocks/>
          </p:cNvSpPr>
          <p:nvPr/>
        </p:nvSpPr>
        <p:spPr>
          <a:xfrm>
            <a:off x="1143000" y="1676400"/>
            <a:ext cx="2057400" cy="381000"/>
          </a:xfrm>
          <a:prstGeom prst="rect">
            <a:avLst/>
          </a:prstGeom>
          <a:solidFill>
            <a:schemeClr val="bg1">
              <a:lumMod val="85000"/>
            </a:schemeClr>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000" dirty="0" smtClean="0">
                <a:solidFill>
                  <a:schemeClr val="tx1">
                    <a:lumMod val="50000"/>
                    <a:lumOff val="50000"/>
                  </a:schemeClr>
                </a:solidFill>
                <a:latin typeface="Georgia" pitchFamily="18" charset="0"/>
                <a:ea typeface="+mj-ea"/>
                <a:cs typeface="+mj-cs"/>
              </a:rPr>
              <a:t>literature review</a:t>
            </a:r>
            <a:endParaRPr kumimoji="0" lang="en-US" sz="2000" b="0" i="0" u="none" strike="noStrike" kern="1200" cap="none" spc="0" normalizeH="0" baseline="0" noProof="0" dirty="0">
              <a:ln>
                <a:noFill/>
              </a:ln>
              <a:solidFill>
                <a:schemeClr val="tx1">
                  <a:lumMod val="50000"/>
                  <a:lumOff val="50000"/>
                </a:schemeClr>
              </a:solidFill>
              <a:effectLst/>
              <a:uLnTx/>
              <a:uFillTx/>
              <a:latin typeface="Georgia" pitchFamily="18" charset="0"/>
              <a:ea typeface="+mj-ea"/>
              <a:cs typeface="+mj-cs"/>
            </a:endParaRPr>
          </a:p>
        </p:txBody>
      </p:sp>
      <p:sp>
        <p:nvSpPr>
          <p:cNvPr id="8" name="Rectangle 5"/>
          <p:cNvSpPr txBox="1">
            <a:spLocks noChangeArrowheads="1"/>
          </p:cNvSpPr>
          <p:nvPr/>
        </p:nvSpPr>
        <p:spPr>
          <a:xfrm>
            <a:off x="1523976" y="3048000"/>
            <a:ext cx="6477024" cy="457200"/>
          </a:xfrm>
          <a:prstGeom prst="rect">
            <a:avLst/>
          </a:prstGeom>
        </p:spPr>
        <p:txBody>
          <a:bodyPr vert="horz" lIns="91440" tIns="45720" rIns="91440" bIns="45720" rtlCol="0">
            <a:noAutofit/>
          </a:bodyPr>
          <a:lstStyle/>
          <a:p>
            <a:pPr lvl="0">
              <a:spcBef>
                <a:spcPct val="20000"/>
              </a:spcBef>
              <a:defRPr/>
            </a:pPr>
            <a:r>
              <a:rPr lang="en-US" dirty="0" smtClean="0">
                <a:solidFill>
                  <a:schemeClr val="tx1">
                    <a:lumMod val="65000"/>
                    <a:lumOff val="35000"/>
                  </a:schemeClr>
                </a:solidFill>
                <a:latin typeface="Georgia" pitchFamily="18" charset="0"/>
                <a:cs typeface="Segoe UI" pitchFamily="34" charset="0"/>
                <a:sym typeface="Wingdings"/>
              </a:rPr>
              <a:t>+participants; questions</a:t>
            </a:r>
          </a:p>
          <a:p>
            <a:endParaRPr lang="en-US" sz="1200" i="1"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solidFill>
                <a:srgbClr val="595959"/>
              </a:solidFill>
            </a:endParaRPr>
          </a:p>
          <a:p>
            <a:endParaRPr lang="en-US" sz="1200" i="1" dirty="0" smtClean="0"/>
          </a:p>
          <a:p>
            <a:endParaRPr lang="en-US" sz="1200" i="1" dirty="0" smtClean="0">
              <a:solidFill>
                <a:schemeClr val="tx1">
                  <a:lumMod val="65000"/>
                  <a:lumOff val="35000"/>
                </a:schemeClr>
              </a:solidFill>
              <a:latin typeface="Georgia" pitchFamily="18" charset="0"/>
              <a:cs typeface="Segoe UI" pitchFamily="34" charset="0"/>
            </a:endParaRPr>
          </a:p>
          <a:p>
            <a:endParaRPr lang="en-US" sz="2000" dirty="0" smtClean="0">
              <a:solidFill>
                <a:schemeClr val="tx1">
                  <a:lumMod val="65000"/>
                  <a:lumOff val="35000"/>
                </a:schemeClr>
              </a:solidFill>
              <a:latin typeface="Georgia" pitchFamily="18" charset="0"/>
              <a:cs typeface="Segoe UI" pitchFamily="34" charset="0"/>
            </a:endParaRPr>
          </a:p>
        </p:txBody>
      </p:sp>
      <p:sp>
        <p:nvSpPr>
          <p:cNvPr id="9" name="Title 1"/>
          <p:cNvSpPr txBox="1">
            <a:spLocks/>
          </p:cNvSpPr>
          <p:nvPr/>
        </p:nvSpPr>
        <p:spPr>
          <a:xfrm>
            <a:off x="1143000" y="2590800"/>
            <a:ext cx="2286000" cy="381000"/>
          </a:xfrm>
          <a:prstGeom prst="rect">
            <a:avLst/>
          </a:prstGeom>
          <a:solidFill>
            <a:schemeClr val="bg1">
              <a:lumMod val="85000"/>
            </a:schemeClr>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000" dirty="0" smtClean="0">
                <a:solidFill>
                  <a:schemeClr val="tx1">
                    <a:lumMod val="50000"/>
                    <a:lumOff val="50000"/>
                  </a:schemeClr>
                </a:solidFill>
                <a:latin typeface="Georgia" pitchFamily="18" charset="0"/>
                <a:ea typeface="+mj-ea"/>
                <a:cs typeface="+mj-cs"/>
              </a:rPr>
              <a:t>field study method</a:t>
            </a:r>
            <a:endParaRPr kumimoji="0" lang="en-US" sz="2000" b="0" i="0" u="none" strike="noStrike" kern="1200" cap="none" spc="0" normalizeH="0" baseline="0" noProof="0" dirty="0">
              <a:ln>
                <a:noFill/>
              </a:ln>
              <a:solidFill>
                <a:schemeClr val="tx1">
                  <a:lumMod val="50000"/>
                  <a:lumOff val="50000"/>
                </a:schemeClr>
              </a:solidFill>
              <a:effectLst/>
              <a:uLnTx/>
              <a:uFillTx/>
              <a:latin typeface="Georgia" pitchFamily="18" charset="0"/>
              <a:ea typeface="+mj-ea"/>
              <a:cs typeface="+mj-cs"/>
            </a:endParaRPr>
          </a:p>
        </p:txBody>
      </p:sp>
      <p:sp>
        <p:nvSpPr>
          <p:cNvPr id="11" name="Title 1"/>
          <p:cNvSpPr txBox="1">
            <a:spLocks/>
          </p:cNvSpPr>
          <p:nvPr/>
        </p:nvSpPr>
        <p:spPr>
          <a:xfrm>
            <a:off x="0" y="785802"/>
            <a:ext cx="1752600" cy="714372"/>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chemeClr val="bg1">
                    <a:lumMod val="85000"/>
                  </a:schemeClr>
                </a:solidFill>
                <a:latin typeface="Georgia" pitchFamily="18" charset="0"/>
                <a:ea typeface="+mj-ea"/>
                <a:cs typeface="+mj-cs"/>
              </a:rPr>
              <a:t>outline</a:t>
            </a:r>
            <a:endParaRPr kumimoji="0" lang="en-US" sz="4000" b="0" i="0" u="none" strike="noStrike" kern="1200" cap="none" spc="0" normalizeH="0" baseline="0" noProof="0" dirty="0">
              <a:ln>
                <a:noFill/>
              </a:ln>
              <a:solidFill>
                <a:schemeClr val="bg1">
                  <a:lumMod val="85000"/>
                </a:schemeClr>
              </a:solidFill>
              <a:effectLst/>
              <a:uLnTx/>
              <a:uFillTx/>
              <a:latin typeface="Georgia" pitchFamily="18" charset="0"/>
              <a:ea typeface="+mj-ea"/>
              <a:cs typeface="+mj-cs"/>
            </a:endParaRPr>
          </a:p>
        </p:txBody>
      </p:sp>
      <p:sp>
        <p:nvSpPr>
          <p:cNvPr id="12" name="Rectangle 5"/>
          <p:cNvSpPr txBox="1">
            <a:spLocks noChangeArrowheads="1"/>
          </p:cNvSpPr>
          <p:nvPr/>
        </p:nvSpPr>
        <p:spPr>
          <a:xfrm>
            <a:off x="1523976" y="4038600"/>
            <a:ext cx="6934224" cy="762000"/>
          </a:xfrm>
          <a:prstGeom prst="rect">
            <a:avLst/>
          </a:prstGeom>
        </p:spPr>
        <p:txBody>
          <a:bodyPr vert="horz" lIns="91440" tIns="45720" rIns="91440" bIns="45720" rtlCol="0">
            <a:noAutofit/>
          </a:bodyPr>
          <a:lstStyle/>
          <a:p>
            <a:pPr lvl="0">
              <a:spcBef>
                <a:spcPct val="20000"/>
              </a:spcBef>
              <a:defRPr/>
            </a:pPr>
            <a:r>
              <a:rPr lang="en-US" dirty="0" smtClean="0">
                <a:solidFill>
                  <a:schemeClr val="tx1">
                    <a:lumMod val="65000"/>
                    <a:lumOff val="35000"/>
                  </a:schemeClr>
                </a:solidFill>
                <a:latin typeface="Georgia" pitchFamily="18" charset="0"/>
                <a:cs typeface="Segoe UI" pitchFamily="34" charset="0"/>
                <a:sym typeface="Wingdings"/>
              </a:rPr>
              <a:t>+bequeathing &amp; inheritance</a:t>
            </a:r>
          </a:p>
          <a:p>
            <a:pPr lvl="0">
              <a:spcBef>
                <a:spcPct val="20000"/>
              </a:spcBef>
              <a:defRPr/>
            </a:pPr>
            <a:r>
              <a:rPr lang="en-US" dirty="0" smtClean="0">
                <a:solidFill>
                  <a:schemeClr val="tx1">
                    <a:lumMod val="65000"/>
                    <a:lumOff val="35000"/>
                  </a:schemeClr>
                </a:solidFill>
                <a:latin typeface="Georgia" pitchFamily="18" charset="0"/>
                <a:cs typeface="Segoe UI" pitchFamily="34" charset="0"/>
                <a:sym typeface="Wingdings"/>
              </a:rPr>
              <a:t>+the doing of bereavement</a:t>
            </a:r>
          </a:p>
          <a:p>
            <a:pPr lvl="0">
              <a:spcBef>
                <a:spcPct val="20000"/>
              </a:spcBef>
              <a:defRPr/>
            </a:pPr>
            <a:endParaRPr lang="en-US" dirty="0" smtClean="0">
              <a:solidFill>
                <a:schemeClr val="tx1">
                  <a:lumMod val="65000"/>
                  <a:lumOff val="35000"/>
                </a:schemeClr>
              </a:solidFill>
              <a:latin typeface="Georgia" pitchFamily="18" charset="0"/>
              <a:cs typeface="Segoe UI" pitchFamily="34" charset="0"/>
              <a:sym typeface="Wingdings"/>
            </a:endParaRPr>
          </a:p>
          <a:p>
            <a:endParaRPr lang="en-US" sz="1200" i="1"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solidFill>
                <a:srgbClr val="595959"/>
              </a:solidFill>
            </a:endParaRPr>
          </a:p>
          <a:p>
            <a:endParaRPr lang="en-US" sz="1200" i="1" dirty="0" smtClean="0"/>
          </a:p>
          <a:p>
            <a:endParaRPr lang="en-US" sz="1200" i="1" dirty="0" smtClean="0">
              <a:solidFill>
                <a:schemeClr val="tx1">
                  <a:lumMod val="65000"/>
                  <a:lumOff val="35000"/>
                </a:schemeClr>
              </a:solidFill>
              <a:latin typeface="Georgia" pitchFamily="18" charset="0"/>
              <a:cs typeface="Segoe UI" pitchFamily="34" charset="0"/>
            </a:endParaRPr>
          </a:p>
          <a:p>
            <a:endParaRPr lang="en-US" sz="2000" dirty="0" smtClean="0">
              <a:solidFill>
                <a:schemeClr val="tx1">
                  <a:lumMod val="65000"/>
                  <a:lumOff val="35000"/>
                </a:schemeClr>
              </a:solidFill>
              <a:latin typeface="Georgia" pitchFamily="18" charset="0"/>
              <a:cs typeface="Segoe UI" pitchFamily="34" charset="0"/>
            </a:endParaRPr>
          </a:p>
        </p:txBody>
      </p:sp>
      <p:sp>
        <p:nvSpPr>
          <p:cNvPr id="13" name="Title 1"/>
          <p:cNvSpPr txBox="1">
            <a:spLocks/>
          </p:cNvSpPr>
          <p:nvPr/>
        </p:nvSpPr>
        <p:spPr>
          <a:xfrm>
            <a:off x="1143000" y="3581400"/>
            <a:ext cx="1143000" cy="381000"/>
          </a:xfrm>
          <a:prstGeom prst="rect">
            <a:avLst/>
          </a:prstGeom>
          <a:solidFill>
            <a:schemeClr val="bg1">
              <a:lumMod val="85000"/>
            </a:schemeClr>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000" dirty="0" smtClean="0">
                <a:solidFill>
                  <a:schemeClr val="tx1">
                    <a:lumMod val="50000"/>
                    <a:lumOff val="50000"/>
                  </a:schemeClr>
                </a:solidFill>
                <a:latin typeface="Georgia" pitchFamily="18" charset="0"/>
                <a:ea typeface="+mj-ea"/>
                <a:cs typeface="+mj-cs"/>
              </a:rPr>
              <a:t>findings</a:t>
            </a:r>
            <a:endParaRPr kumimoji="0" lang="en-US" sz="2000" b="0" i="0" u="none" strike="noStrike" kern="1200" cap="none" spc="0" normalizeH="0" baseline="0" noProof="0" dirty="0">
              <a:ln>
                <a:noFill/>
              </a:ln>
              <a:solidFill>
                <a:schemeClr val="tx1">
                  <a:lumMod val="50000"/>
                  <a:lumOff val="50000"/>
                </a:schemeClr>
              </a:solidFill>
              <a:effectLst/>
              <a:uLnTx/>
              <a:uFillTx/>
              <a:latin typeface="Georgia" pitchFamily="18" charset="0"/>
              <a:ea typeface="+mj-ea"/>
              <a:cs typeface="+mj-cs"/>
            </a:endParaRPr>
          </a:p>
        </p:txBody>
      </p:sp>
      <p:sp>
        <p:nvSpPr>
          <p:cNvPr id="14" name="Rectangle 5"/>
          <p:cNvSpPr txBox="1">
            <a:spLocks noChangeArrowheads="1"/>
          </p:cNvSpPr>
          <p:nvPr/>
        </p:nvSpPr>
        <p:spPr>
          <a:xfrm>
            <a:off x="1523976" y="5334000"/>
            <a:ext cx="6934224" cy="838200"/>
          </a:xfrm>
          <a:prstGeom prst="rect">
            <a:avLst/>
          </a:prstGeom>
        </p:spPr>
        <p:txBody>
          <a:bodyPr vert="horz" lIns="91440" tIns="45720" rIns="91440" bIns="45720" rtlCol="0">
            <a:noAutofit/>
          </a:bodyPr>
          <a:lstStyle/>
          <a:p>
            <a:pPr lvl="0">
              <a:spcBef>
                <a:spcPct val="20000"/>
              </a:spcBef>
              <a:defRPr/>
            </a:pPr>
            <a:r>
              <a:rPr lang="en-US" dirty="0" smtClean="0">
                <a:solidFill>
                  <a:schemeClr val="tx1">
                    <a:lumMod val="65000"/>
                    <a:lumOff val="35000"/>
                  </a:schemeClr>
                </a:solidFill>
                <a:latin typeface="Georgia" pitchFamily="18" charset="0"/>
                <a:cs typeface="Segoe UI" pitchFamily="34" charset="0"/>
                <a:sym typeface="Wingdings"/>
              </a:rPr>
              <a:t>+sensitizing concerns</a:t>
            </a:r>
          </a:p>
          <a:p>
            <a:pPr lvl="0">
              <a:spcBef>
                <a:spcPct val="20000"/>
              </a:spcBef>
              <a:defRPr/>
            </a:pPr>
            <a:r>
              <a:rPr lang="en-US" dirty="0" smtClean="0">
                <a:solidFill>
                  <a:schemeClr val="tx1">
                    <a:lumMod val="65000"/>
                    <a:lumOff val="35000"/>
                  </a:schemeClr>
                </a:solidFill>
                <a:latin typeface="Georgia" pitchFamily="18" charset="0"/>
                <a:cs typeface="Segoe UI" pitchFamily="34" charset="0"/>
                <a:sym typeface="Wingdings"/>
              </a:rPr>
              <a:t>+design considerations</a:t>
            </a:r>
          </a:p>
          <a:p>
            <a:pPr lvl="0">
              <a:spcBef>
                <a:spcPct val="20000"/>
              </a:spcBef>
              <a:defRPr/>
            </a:pPr>
            <a:endParaRPr lang="en-US" dirty="0" smtClean="0">
              <a:solidFill>
                <a:schemeClr val="tx1">
                  <a:lumMod val="65000"/>
                  <a:lumOff val="35000"/>
                </a:schemeClr>
              </a:solidFill>
              <a:latin typeface="Georgia" pitchFamily="18" charset="0"/>
              <a:cs typeface="Segoe UI" pitchFamily="34" charset="0"/>
              <a:sym typeface="Wingdings"/>
            </a:endParaRPr>
          </a:p>
          <a:p>
            <a:endParaRPr lang="en-US" sz="1200" i="1"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solidFill>
                <a:srgbClr val="595959"/>
              </a:solidFill>
            </a:endParaRPr>
          </a:p>
          <a:p>
            <a:endParaRPr lang="en-US" sz="1200" i="1" dirty="0" smtClean="0"/>
          </a:p>
          <a:p>
            <a:endParaRPr lang="en-US" sz="1200" i="1" dirty="0" smtClean="0">
              <a:solidFill>
                <a:schemeClr val="tx1">
                  <a:lumMod val="65000"/>
                  <a:lumOff val="35000"/>
                </a:schemeClr>
              </a:solidFill>
              <a:latin typeface="Georgia" pitchFamily="18" charset="0"/>
              <a:cs typeface="Segoe UI" pitchFamily="34" charset="0"/>
            </a:endParaRPr>
          </a:p>
          <a:p>
            <a:endParaRPr lang="en-US" sz="2000" dirty="0" smtClean="0">
              <a:solidFill>
                <a:schemeClr val="tx1">
                  <a:lumMod val="65000"/>
                  <a:lumOff val="35000"/>
                </a:schemeClr>
              </a:solidFill>
              <a:latin typeface="Georgia" pitchFamily="18" charset="0"/>
              <a:cs typeface="Segoe UI" pitchFamily="34" charset="0"/>
            </a:endParaRPr>
          </a:p>
        </p:txBody>
      </p:sp>
      <p:sp>
        <p:nvSpPr>
          <p:cNvPr id="15" name="Title 1"/>
          <p:cNvSpPr txBox="1">
            <a:spLocks/>
          </p:cNvSpPr>
          <p:nvPr/>
        </p:nvSpPr>
        <p:spPr>
          <a:xfrm>
            <a:off x="1143000" y="4876800"/>
            <a:ext cx="1600200" cy="381000"/>
          </a:xfrm>
          <a:prstGeom prst="rect">
            <a:avLst/>
          </a:prstGeom>
          <a:solidFill>
            <a:schemeClr val="bg1">
              <a:lumMod val="85000"/>
            </a:schemeClr>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000" dirty="0" smtClean="0">
                <a:solidFill>
                  <a:schemeClr val="tx1">
                    <a:lumMod val="50000"/>
                    <a:lumOff val="50000"/>
                  </a:schemeClr>
                </a:solidFill>
                <a:latin typeface="Georgia" pitchFamily="18" charset="0"/>
                <a:ea typeface="+mj-ea"/>
                <a:cs typeface="+mj-cs"/>
              </a:rPr>
              <a:t>implications</a:t>
            </a:r>
            <a:endParaRPr kumimoji="0" lang="en-US" sz="2000" b="0" i="0" u="none" strike="noStrike" kern="1200" cap="none" spc="0" normalizeH="0" baseline="0" noProof="0" dirty="0">
              <a:ln>
                <a:noFill/>
              </a:ln>
              <a:solidFill>
                <a:schemeClr val="tx1">
                  <a:lumMod val="50000"/>
                  <a:lumOff val="50000"/>
                </a:schemeClr>
              </a:solidFill>
              <a:effectLst/>
              <a:uLnTx/>
              <a:uFillTx/>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pPr marL="0" marR="0" lvl="0" indent="0" defTabSz="914400" rtl="0" eaLnBrk="1" fontAlgn="auto" latinLnBrk="0" hangingPunct="1">
              <a:lnSpc>
                <a:spcPct val="100000"/>
              </a:lnSpc>
              <a:spcBef>
                <a:spcPct val="20000"/>
              </a:spcBef>
              <a:spcAft>
                <a:spcPts val="0"/>
              </a:spcAft>
              <a:buClrTx/>
              <a:buSzTx/>
              <a:buFontTx/>
              <a:buNone/>
              <a:tabLst/>
              <a:defRPr/>
            </a:pPr>
            <a:r>
              <a:rPr lang="en-US" sz="2000" dirty="0" smtClean="0">
                <a:solidFill>
                  <a:schemeClr val="tx1">
                    <a:lumMod val="65000"/>
                    <a:lumOff val="35000"/>
                  </a:schemeClr>
                </a:solidFill>
                <a:latin typeface="Georgia" pitchFamily="18" charset="0"/>
                <a:cs typeface="Segoe UI" pitchFamily="34" charset="0"/>
              </a:rPr>
              <a:t>anthropology</a:t>
            </a: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65000"/>
                  <a:lumOff val="35000"/>
                </a:schemeClr>
              </a:solidFill>
              <a:latin typeface="Georgia" pitchFamily="18" charset="0"/>
              <a:cs typeface="Segoe UI" pitchFamily="34" charset="0"/>
            </a:endParaRPr>
          </a:p>
          <a:p>
            <a:pPr marL="0" marR="0" lvl="0" indent="0" defTabSz="914400" rtl="0" eaLnBrk="1" fontAlgn="auto" latinLnBrk="0" hangingPunct="1">
              <a:lnSpc>
                <a:spcPct val="100000"/>
              </a:lnSpc>
              <a:spcBef>
                <a:spcPct val="20000"/>
              </a:spcBef>
              <a:spcAft>
                <a:spcPts val="0"/>
              </a:spcAft>
              <a:buClrTx/>
              <a:buSzTx/>
              <a:buFontTx/>
              <a:buNone/>
              <a:tabLst/>
              <a:defRPr/>
            </a:pPr>
            <a:r>
              <a:rPr lang="en-US" sz="2000" dirty="0" smtClean="0">
                <a:solidFill>
                  <a:schemeClr val="tx1">
                    <a:lumMod val="65000"/>
                    <a:lumOff val="35000"/>
                  </a:schemeClr>
                </a:solidFill>
                <a:latin typeface="Georgia" pitchFamily="18" charset="0"/>
                <a:cs typeface="Segoe UI" pitchFamily="34" charset="0"/>
              </a:rPr>
              <a:t>psychology</a:t>
            </a: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r>
              <a:rPr lang="en-US" sz="2000" dirty="0" smtClean="0">
                <a:solidFill>
                  <a:schemeClr val="tx1">
                    <a:lumMod val="65000"/>
                    <a:lumOff val="35000"/>
                  </a:schemeClr>
                </a:solidFill>
                <a:latin typeface="Georgia" pitchFamily="18" charset="0"/>
                <a:cs typeface="Segoe UI" pitchFamily="34" charset="0"/>
              </a:rPr>
              <a:t>sociology</a:t>
            </a: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65000"/>
                  <a:lumOff val="35000"/>
                </a:schemeClr>
              </a:solidFill>
              <a:latin typeface="Georgia" pitchFamily="18" charset="0"/>
              <a:cs typeface="Segoe UI" pitchFamily="34" charset="0"/>
            </a:endParaRPr>
          </a:p>
          <a:p>
            <a:pPr marL="0" marR="0" lvl="0" indent="0" defTabSz="914400" rtl="0" eaLnBrk="1" fontAlgn="auto" latinLnBrk="0" hangingPunct="1">
              <a:lnSpc>
                <a:spcPct val="100000"/>
              </a:lnSpc>
              <a:spcBef>
                <a:spcPct val="20000"/>
              </a:spcBef>
              <a:spcAft>
                <a:spcPts val="0"/>
              </a:spcAft>
              <a:buClrTx/>
              <a:buSzTx/>
              <a:buFontTx/>
              <a:buNone/>
              <a:tabLst/>
              <a:defRPr/>
            </a:pPr>
            <a:r>
              <a:rPr lang="en-US" sz="2000" dirty="0" smtClean="0">
                <a:solidFill>
                  <a:schemeClr val="tx1">
                    <a:lumMod val="65000"/>
                    <a:lumOff val="35000"/>
                  </a:schemeClr>
                </a:solidFill>
                <a:latin typeface="Georgia" pitchFamily="18" charset="0"/>
                <a:cs typeface="Segoe UI" pitchFamily="34" charset="0"/>
              </a:rPr>
              <a:t>contemporary interest in social sciences</a:t>
            </a: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65000"/>
                  <a:lumOff val="35000"/>
                </a:schemeClr>
              </a:solidFill>
              <a:latin typeface="Georgia" pitchFamily="18" charset="0"/>
              <a:cs typeface="Segoe UI" pitchFamily="34" charset="0"/>
            </a:endParaRPr>
          </a:p>
          <a:p>
            <a:pPr marL="0" marR="0" lvl="0" indent="0" defTabSz="914400" rtl="0" eaLnBrk="1" fontAlgn="auto" latinLnBrk="0" hangingPunct="1">
              <a:lnSpc>
                <a:spcPct val="100000"/>
              </a:lnSpc>
              <a:spcBef>
                <a:spcPct val="20000"/>
              </a:spcBef>
              <a:spcAft>
                <a:spcPts val="0"/>
              </a:spcAft>
              <a:buClrTx/>
              <a:buSzTx/>
              <a:buFontTx/>
              <a:buNone/>
              <a:tabLst/>
              <a:defRPr/>
            </a:pPr>
            <a:r>
              <a:rPr lang="en-US" sz="2000" dirty="0" smtClean="0">
                <a:solidFill>
                  <a:schemeClr val="tx1">
                    <a:lumMod val="65000"/>
                    <a:lumOff val="35000"/>
                  </a:schemeClr>
                </a:solidFill>
                <a:latin typeface="Georgia" pitchFamily="18" charset="0"/>
                <a:cs typeface="Segoe UI" pitchFamily="34" charset="0"/>
              </a:rPr>
              <a:t>HCI</a:t>
            </a: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400" dirty="0" smtClean="0">
              <a:solidFill>
                <a:schemeClr val="tx1">
                  <a:lumMod val="65000"/>
                  <a:lumOff val="35000"/>
                </a:schemeClr>
              </a:solidFill>
              <a:latin typeface="Georgia" pitchFamily="18" charset="0"/>
              <a:cs typeface="Segoe UI" pitchFamily="34" charset="0"/>
            </a:endParaRPr>
          </a:p>
          <a:p>
            <a:pPr marL="0" marR="0" lvl="0" indent="0"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smtClean="0">
              <a:ln>
                <a:noFill/>
              </a:ln>
              <a:solidFill>
                <a:schemeClr val="tx1">
                  <a:lumMod val="65000"/>
                  <a:lumOff val="35000"/>
                </a:schemeClr>
              </a:solidFill>
              <a:effectLst/>
              <a:uLnTx/>
              <a:uFillTx/>
              <a:latin typeface="Georgia" pitchFamily="18" charset="0"/>
              <a:cs typeface="Segoe UI" pitchFamily="34" charset="0"/>
            </a:endParaRPr>
          </a:p>
        </p:txBody>
      </p:sp>
      <p:sp>
        <p:nvSpPr>
          <p:cNvPr id="5" name="Title 1"/>
          <p:cNvSpPr txBox="1">
            <a:spLocks/>
          </p:cNvSpPr>
          <p:nvPr/>
        </p:nvSpPr>
        <p:spPr>
          <a:xfrm>
            <a:off x="0" y="785802"/>
            <a:ext cx="3733800" cy="714372"/>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chemeClr val="bg1">
                    <a:lumMod val="85000"/>
                  </a:schemeClr>
                </a:solidFill>
                <a:latin typeface="Georgia" pitchFamily="18" charset="0"/>
                <a:ea typeface="+mj-ea"/>
                <a:cs typeface="+mj-cs"/>
              </a:rPr>
              <a:t>literature review</a:t>
            </a:r>
            <a:endParaRPr kumimoji="0" lang="en-US" sz="4000" b="0" i="0" u="none" strike="noStrike" kern="1200" cap="none" spc="0" normalizeH="0" baseline="0" noProof="0" dirty="0">
              <a:ln>
                <a:noFill/>
              </a:ln>
              <a:solidFill>
                <a:schemeClr val="bg1">
                  <a:lumMod val="85000"/>
                </a:schemeClr>
              </a:solidFill>
              <a:effectLst/>
              <a:uLnTx/>
              <a:uFillTx/>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pPr marL="0" marR="0" lvl="0" indent="0" defTabSz="914400" rtl="0" eaLnBrk="1" fontAlgn="auto" latinLnBrk="0" hangingPunct="1">
              <a:lnSpc>
                <a:spcPct val="100000"/>
              </a:lnSpc>
              <a:spcBef>
                <a:spcPct val="20000"/>
              </a:spcBef>
              <a:spcAft>
                <a:spcPts val="0"/>
              </a:spcAft>
              <a:buClrTx/>
              <a:buSzTx/>
              <a:buFontTx/>
              <a:buNone/>
              <a:tabLst/>
              <a:defRPr/>
            </a:pPr>
            <a:r>
              <a:rPr lang="en-US" sz="2000" dirty="0" smtClean="0">
                <a:solidFill>
                  <a:srgbClr val="BFBFBF"/>
                </a:solidFill>
                <a:latin typeface="Georgia" pitchFamily="18" charset="0"/>
                <a:cs typeface="Segoe UI" pitchFamily="34" charset="0"/>
              </a:rPr>
              <a:t>anthropology</a:t>
            </a: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rgbClr val="BFBFBF"/>
              </a:solidFill>
              <a:latin typeface="Georgia" pitchFamily="18" charset="0"/>
              <a:cs typeface="Segoe UI" pitchFamily="34" charset="0"/>
            </a:endParaRPr>
          </a:p>
          <a:p>
            <a:pPr marL="0" marR="0" lvl="0" indent="0" defTabSz="914400" rtl="0" eaLnBrk="1" fontAlgn="auto" latinLnBrk="0" hangingPunct="1">
              <a:lnSpc>
                <a:spcPct val="100000"/>
              </a:lnSpc>
              <a:spcBef>
                <a:spcPct val="20000"/>
              </a:spcBef>
              <a:spcAft>
                <a:spcPts val="0"/>
              </a:spcAft>
              <a:buClrTx/>
              <a:buSzTx/>
              <a:buFontTx/>
              <a:buNone/>
              <a:tabLst/>
              <a:defRPr/>
            </a:pPr>
            <a:r>
              <a:rPr lang="en-US" sz="2000" dirty="0" smtClean="0">
                <a:solidFill>
                  <a:srgbClr val="BFBFBF"/>
                </a:solidFill>
                <a:latin typeface="Georgia" pitchFamily="18" charset="0"/>
                <a:cs typeface="Segoe UI" pitchFamily="34" charset="0"/>
              </a:rPr>
              <a:t>psychology</a:t>
            </a: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r>
              <a:rPr lang="en-US" sz="2000" dirty="0" smtClean="0">
                <a:solidFill>
                  <a:schemeClr val="tx1">
                    <a:lumMod val="65000"/>
                    <a:lumOff val="35000"/>
                  </a:schemeClr>
                </a:solidFill>
                <a:latin typeface="Georgia" pitchFamily="18" charset="0"/>
                <a:cs typeface="Segoe UI" pitchFamily="34" charset="0"/>
              </a:rPr>
              <a:t>sociology</a:t>
            </a: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65000"/>
                  <a:lumOff val="35000"/>
                </a:schemeClr>
              </a:solidFill>
              <a:latin typeface="Georgia" pitchFamily="18" charset="0"/>
              <a:cs typeface="Segoe UI" pitchFamily="34" charset="0"/>
            </a:endParaRPr>
          </a:p>
          <a:p>
            <a:pPr marL="0" marR="0" lvl="0" indent="0" defTabSz="914400" rtl="0" eaLnBrk="1" fontAlgn="auto" latinLnBrk="0" hangingPunct="1">
              <a:lnSpc>
                <a:spcPct val="100000"/>
              </a:lnSpc>
              <a:spcBef>
                <a:spcPct val="20000"/>
              </a:spcBef>
              <a:spcAft>
                <a:spcPts val="0"/>
              </a:spcAft>
              <a:buClrTx/>
              <a:buSzTx/>
              <a:buFontTx/>
              <a:buNone/>
              <a:tabLst/>
              <a:defRPr/>
            </a:pPr>
            <a:r>
              <a:rPr lang="en-US" sz="2000" dirty="0" smtClean="0">
                <a:solidFill>
                  <a:schemeClr val="bg1">
                    <a:lumMod val="75000"/>
                  </a:schemeClr>
                </a:solidFill>
                <a:latin typeface="Georgia" pitchFamily="18" charset="0"/>
                <a:cs typeface="Segoe UI" pitchFamily="34" charset="0"/>
              </a:rPr>
              <a:t>contemporary interest in social sciences</a:t>
            </a: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bg1">
                  <a:lumMod val="75000"/>
                </a:schemeClr>
              </a:solidFill>
              <a:latin typeface="Georgia" pitchFamily="18" charset="0"/>
              <a:cs typeface="Segoe UI" pitchFamily="34" charset="0"/>
            </a:endParaRPr>
          </a:p>
          <a:p>
            <a:pPr marL="0" marR="0" lvl="0" indent="0" defTabSz="914400" rtl="0" eaLnBrk="1" fontAlgn="auto" latinLnBrk="0" hangingPunct="1">
              <a:lnSpc>
                <a:spcPct val="100000"/>
              </a:lnSpc>
              <a:spcBef>
                <a:spcPct val="20000"/>
              </a:spcBef>
              <a:spcAft>
                <a:spcPts val="0"/>
              </a:spcAft>
              <a:buClrTx/>
              <a:buSzTx/>
              <a:buFontTx/>
              <a:buNone/>
              <a:tabLst/>
              <a:defRPr/>
            </a:pPr>
            <a:r>
              <a:rPr lang="en-US" sz="2000" dirty="0" smtClean="0">
                <a:solidFill>
                  <a:schemeClr val="bg1">
                    <a:lumMod val="75000"/>
                  </a:schemeClr>
                </a:solidFill>
                <a:latin typeface="Georgia" pitchFamily="18" charset="0"/>
                <a:cs typeface="Segoe UI" pitchFamily="34" charset="0"/>
              </a:rPr>
              <a:t>HCI</a:t>
            </a: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400" dirty="0" smtClean="0">
              <a:solidFill>
                <a:schemeClr val="tx1">
                  <a:lumMod val="65000"/>
                  <a:lumOff val="35000"/>
                </a:schemeClr>
              </a:solidFill>
              <a:latin typeface="Georgia" pitchFamily="18" charset="0"/>
              <a:cs typeface="Segoe UI" pitchFamily="34" charset="0"/>
            </a:endParaRPr>
          </a:p>
          <a:p>
            <a:pPr marL="0" marR="0" lvl="0" indent="0"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smtClean="0">
              <a:ln>
                <a:noFill/>
              </a:ln>
              <a:solidFill>
                <a:schemeClr val="tx1">
                  <a:lumMod val="65000"/>
                  <a:lumOff val="35000"/>
                </a:schemeClr>
              </a:solidFill>
              <a:effectLst/>
              <a:uLnTx/>
              <a:uFillTx/>
              <a:latin typeface="Georgia" pitchFamily="18" charset="0"/>
              <a:cs typeface="Segoe UI" pitchFamily="34" charset="0"/>
            </a:endParaRPr>
          </a:p>
        </p:txBody>
      </p:sp>
      <p:sp>
        <p:nvSpPr>
          <p:cNvPr id="5" name="Title 1"/>
          <p:cNvSpPr txBox="1">
            <a:spLocks/>
          </p:cNvSpPr>
          <p:nvPr/>
        </p:nvSpPr>
        <p:spPr>
          <a:xfrm>
            <a:off x="0" y="785802"/>
            <a:ext cx="3733800" cy="714372"/>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chemeClr val="bg1">
                    <a:lumMod val="85000"/>
                  </a:schemeClr>
                </a:solidFill>
                <a:latin typeface="Georgia" pitchFamily="18" charset="0"/>
                <a:ea typeface="+mj-ea"/>
                <a:cs typeface="+mj-cs"/>
              </a:rPr>
              <a:t>literature review</a:t>
            </a:r>
            <a:endParaRPr kumimoji="0" lang="en-US" sz="4000" b="0" i="0" u="none" strike="noStrike" kern="1200" cap="none" spc="0" normalizeH="0" baseline="0" noProof="0" dirty="0">
              <a:ln>
                <a:noFill/>
              </a:ln>
              <a:solidFill>
                <a:schemeClr val="bg1">
                  <a:lumMod val="85000"/>
                </a:schemeClr>
              </a:solidFill>
              <a:effectLst/>
              <a:uLnTx/>
              <a:uFillTx/>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pPr marL="0" marR="0" lvl="0" indent="0"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smtClean="0">
              <a:ln>
                <a:noFill/>
              </a:ln>
              <a:solidFill>
                <a:schemeClr val="tx1">
                  <a:lumMod val="65000"/>
                  <a:lumOff val="35000"/>
                </a:schemeClr>
              </a:solidFill>
              <a:effectLst/>
              <a:uLnTx/>
              <a:uFillTx/>
              <a:latin typeface="Georgia" pitchFamily="18" charset="0"/>
              <a:cs typeface="Segoe UI" pitchFamily="34" charset="0"/>
            </a:endParaRPr>
          </a:p>
        </p:txBody>
      </p:sp>
      <p:sp>
        <p:nvSpPr>
          <p:cNvPr id="8" name="Rectangle 5"/>
          <p:cNvSpPr txBox="1">
            <a:spLocks noChangeArrowheads="1"/>
          </p:cNvSpPr>
          <p:nvPr/>
        </p:nvSpPr>
        <p:spPr>
          <a:xfrm>
            <a:off x="1142976" y="1652574"/>
            <a:ext cx="7429520" cy="5357826"/>
          </a:xfrm>
          <a:prstGeom prst="rect">
            <a:avLst/>
          </a:prstGeom>
        </p:spPr>
        <p:txBody>
          <a:bodyPr vert="horz" lIns="91440" tIns="45720" rIns="91440" bIns="45720" rtlCol="0">
            <a:noAutofit/>
          </a:bodyPr>
          <a:lstStyle/>
          <a:p>
            <a:pPr lvl="0">
              <a:spcBef>
                <a:spcPct val="20000"/>
              </a:spcBef>
              <a:defRPr/>
            </a:pPr>
            <a:r>
              <a:rPr lang="en-US" sz="2000" dirty="0" smtClean="0">
                <a:solidFill>
                  <a:schemeClr val="tx1">
                    <a:lumMod val="65000"/>
                    <a:lumOff val="35000"/>
                  </a:schemeClr>
                </a:solidFill>
                <a:latin typeface="Georgia" pitchFamily="18" charset="0"/>
                <a:cs typeface="Segoe UI" pitchFamily="34" charset="0"/>
              </a:rPr>
              <a:t>the personal experience of and confrontation with death, not as biological fact, but as a social one</a:t>
            </a:r>
          </a:p>
          <a:p>
            <a:pPr lvl="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r>
              <a:rPr lang="en-US" sz="2000" dirty="0" smtClean="0">
                <a:solidFill>
                  <a:schemeClr val="tx1">
                    <a:lumMod val="65000"/>
                    <a:lumOff val="35000"/>
                  </a:schemeClr>
                </a:solidFill>
                <a:latin typeface="Georgia" pitchFamily="18" charset="0"/>
                <a:cs typeface="Segoe UI" pitchFamily="34" charset="0"/>
              </a:rPr>
              <a:t>emphasis on </a:t>
            </a:r>
            <a:r>
              <a:rPr lang="en-US" sz="2000" i="1" dirty="0" smtClean="0">
                <a:solidFill>
                  <a:schemeClr val="tx1">
                    <a:lumMod val="65000"/>
                    <a:lumOff val="35000"/>
                  </a:schemeClr>
                </a:solidFill>
                <a:latin typeface="Georgia" pitchFamily="18" charset="0"/>
                <a:cs typeface="Segoe UI" pitchFamily="34" charset="0"/>
              </a:rPr>
              <a:t>patterning </a:t>
            </a:r>
            <a:r>
              <a:rPr lang="en-US" sz="2000" dirty="0" smtClean="0">
                <a:solidFill>
                  <a:schemeClr val="tx1">
                    <a:lumMod val="65000"/>
                    <a:lumOff val="35000"/>
                  </a:schemeClr>
                </a:solidFill>
                <a:latin typeface="Georgia" pitchFamily="18" charset="0"/>
                <a:cs typeface="Segoe UI" pitchFamily="34" charset="0"/>
              </a:rPr>
              <a:t>of social </a:t>
            </a:r>
            <a:r>
              <a:rPr lang="en-US" sz="2000" dirty="0" smtClean="0">
                <a:solidFill>
                  <a:schemeClr val="tx1">
                    <a:lumMod val="65000"/>
                    <a:lumOff val="35000"/>
                  </a:schemeClr>
                </a:solidFill>
                <a:latin typeface="Georgia" pitchFamily="18" charset="0"/>
                <a:cs typeface="Segoe UI" pitchFamily="34" charset="0"/>
              </a:rPr>
              <a:t>relationships</a:t>
            </a:r>
          </a:p>
          <a:p>
            <a:pPr lvl="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endParaRPr lang="en-US" sz="3600" dirty="0" smtClean="0">
              <a:solidFill>
                <a:schemeClr val="tx1">
                  <a:lumMod val="65000"/>
                  <a:lumOff val="35000"/>
                </a:schemeClr>
              </a:solidFill>
              <a:latin typeface="Georgia" pitchFamily="18" charset="0"/>
              <a:cs typeface="Segoe UI" pitchFamily="34" charset="0"/>
            </a:endParaRPr>
          </a:p>
          <a:p>
            <a:pPr>
              <a:spcBef>
                <a:spcPct val="20000"/>
              </a:spcBef>
              <a:defRPr/>
            </a:pPr>
            <a:r>
              <a:rPr lang="en-GB" sz="2400" dirty="0" smtClean="0"/>
              <a:t/>
            </a:r>
            <a:br>
              <a:rPr lang="en-GB" sz="2400" dirty="0" smtClean="0"/>
            </a:br>
            <a:endParaRPr lang="en-GB" sz="2400" dirty="0" smtClean="0"/>
          </a:p>
          <a:p>
            <a:endParaRPr lang="en-GB" sz="1200" dirty="0" smtClean="0">
              <a:solidFill>
                <a:srgbClr val="595959"/>
              </a:solidFill>
            </a:endParaRPr>
          </a:p>
          <a:p>
            <a:endParaRPr lang="en-GB" sz="1200" dirty="0" smtClean="0">
              <a:solidFill>
                <a:srgbClr val="595959"/>
              </a:solidFill>
            </a:endParaRPr>
          </a:p>
          <a:p>
            <a:endParaRPr lang="en-GB" sz="1200" dirty="0" smtClean="0">
              <a:solidFill>
                <a:srgbClr val="595959"/>
              </a:solidFill>
            </a:endParaRPr>
          </a:p>
          <a:p>
            <a:endParaRPr lang="en-GB" sz="1200" dirty="0" smtClean="0">
              <a:solidFill>
                <a:srgbClr val="595959"/>
              </a:solidFill>
            </a:endParaRPr>
          </a:p>
          <a:p>
            <a:endParaRPr lang="en-GB" sz="1200" dirty="0" smtClean="0">
              <a:solidFill>
                <a:srgbClr val="595959"/>
              </a:solidFill>
            </a:endParaRPr>
          </a:p>
          <a:p>
            <a:r>
              <a:rPr lang="en-GB" sz="1200" dirty="0" err="1" smtClean="0">
                <a:solidFill>
                  <a:srgbClr val="595959"/>
                </a:solidFill>
              </a:rPr>
              <a:t>Sudnow</a:t>
            </a:r>
            <a:r>
              <a:rPr lang="en-GB" sz="1200" dirty="0" smtClean="0">
                <a:solidFill>
                  <a:srgbClr val="595959"/>
                </a:solidFill>
              </a:rPr>
              <a:t>, D. (1967). </a:t>
            </a:r>
            <a:r>
              <a:rPr lang="en-GB" sz="1200" i="1" dirty="0" smtClean="0">
                <a:solidFill>
                  <a:srgbClr val="595959"/>
                </a:solidFill>
              </a:rPr>
              <a:t>Passing On: The Social Organization of Dying</a:t>
            </a:r>
            <a:r>
              <a:rPr lang="en-GB" sz="1200" dirty="0" smtClean="0">
                <a:solidFill>
                  <a:srgbClr val="595959"/>
                </a:solidFill>
              </a:rPr>
              <a:t>. Englewood Cliffs, New Jersey. </a:t>
            </a:r>
          </a:p>
          <a:p>
            <a:pPr>
              <a:spcBef>
                <a:spcPct val="20000"/>
              </a:spcBef>
              <a:defRPr/>
            </a:pPr>
            <a:r>
              <a:rPr lang="en-GB" sz="1200" dirty="0" smtClean="0">
                <a:solidFill>
                  <a:srgbClr val="595959"/>
                </a:solidFill>
              </a:rPr>
              <a:t>Berger, P. L. &amp; </a:t>
            </a:r>
            <a:r>
              <a:rPr lang="en-GB" sz="1200" dirty="0" err="1" smtClean="0">
                <a:solidFill>
                  <a:srgbClr val="595959"/>
                </a:solidFill>
              </a:rPr>
              <a:t>Luckman</a:t>
            </a:r>
            <a:r>
              <a:rPr lang="en-GB" sz="1200" dirty="0" smtClean="0">
                <a:solidFill>
                  <a:srgbClr val="595959"/>
                </a:solidFill>
              </a:rPr>
              <a:t>, T. (1966). </a:t>
            </a:r>
            <a:r>
              <a:rPr lang="en-GB" sz="1200" i="1" dirty="0" smtClean="0">
                <a:solidFill>
                  <a:srgbClr val="595959"/>
                </a:solidFill>
              </a:rPr>
              <a:t>The Social Construction of Reality: A Treatise in the Sociology of Knowledge</a:t>
            </a:r>
            <a:r>
              <a:rPr lang="en-GB" sz="1200" dirty="0" smtClean="0">
                <a:solidFill>
                  <a:srgbClr val="595959"/>
                </a:solidFill>
              </a:rPr>
              <a:t>, Garden City, NY: Anchor Books. </a:t>
            </a:r>
          </a:p>
          <a:p>
            <a:pPr>
              <a:spcBef>
                <a:spcPct val="20000"/>
              </a:spcBef>
              <a:defRPr/>
            </a:pPr>
            <a:endParaRPr lang="en-GB" sz="1200" dirty="0" smtClean="0"/>
          </a:p>
          <a:p>
            <a:pPr lvl="0">
              <a:spcBef>
                <a:spcPct val="20000"/>
              </a:spcBef>
              <a:defRPr/>
            </a:pPr>
            <a:endParaRPr lang="en-US" sz="3600" dirty="0" smtClean="0">
              <a:solidFill>
                <a:schemeClr val="tx1">
                  <a:lumMod val="65000"/>
                  <a:lumOff val="35000"/>
                </a:schemeClr>
              </a:solidFill>
              <a:latin typeface="Georgia" pitchFamily="18" charset="0"/>
              <a:cs typeface="Segoe UI" pitchFamily="34" charset="0"/>
            </a:endParaRPr>
          </a:p>
          <a:p>
            <a:pPr lvl="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p:txBody>
      </p:sp>
      <p:sp>
        <p:nvSpPr>
          <p:cNvPr id="9" name="Title 1"/>
          <p:cNvSpPr txBox="1">
            <a:spLocks/>
          </p:cNvSpPr>
          <p:nvPr/>
        </p:nvSpPr>
        <p:spPr>
          <a:xfrm>
            <a:off x="0" y="723888"/>
            <a:ext cx="2209800" cy="714372"/>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chemeClr val="bg1">
                    <a:lumMod val="85000"/>
                  </a:schemeClr>
                </a:solidFill>
                <a:latin typeface="Georgia" pitchFamily="18" charset="0"/>
                <a:ea typeface="+mj-ea"/>
                <a:cs typeface="+mj-cs"/>
              </a:rPr>
              <a:t>sociology</a:t>
            </a:r>
            <a:endParaRPr kumimoji="0" lang="en-US" sz="4000" b="0" i="0" u="none" strike="noStrike" kern="1200" cap="none" spc="0" normalizeH="0" baseline="0" noProof="0" dirty="0">
              <a:ln>
                <a:noFill/>
              </a:ln>
              <a:solidFill>
                <a:schemeClr val="bg1">
                  <a:lumMod val="85000"/>
                </a:schemeClr>
              </a:solidFill>
              <a:effectLst/>
              <a:uLnTx/>
              <a:uFillTx/>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pPr marL="0" marR="0" lvl="0" indent="0"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smtClean="0">
              <a:ln>
                <a:noFill/>
              </a:ln>
              <a:solidFill>
                <a:schemeClr val="tx1">
                  <a:lumMod val="65000"/>
                  <a:lumOff val="35000"/>
                </a:schemeClr>
              </a:solidFill>
              <a:effectLst/>
              <a:uLnTx/>
              <a:uFillTx/>
              <a:latin typeface="Georgia" pitchFamily="18" charset="0"/>
              <a:cs typeface="Segoe UI" pitchFamily="34" charset="0"/>
            </a:endParaRPr>
          </a:p>
        </p:txBody>
      </p:sp>
      <p:sp>
        <p:nvSpPr>
          <p:cNvPr id="6" name="Rectangle 5"/>
          <p:cNvSpPr txBox="1">
            <a:spLocks noChangeArrowheads="1"/>
          </p:cNvSpPr>
          <p:nvPr/>
        </p:nvSpPr>
        <p:spPr>
          <a:xfrm>
            <a:off x="1142976" y="1728774"/>
            <a:ext cx="7429520" cy="5357826"/>
          </a:xfrm>
          <a:prstGeom prst="rect">
            <a:avLst/>
          </a:prstGeom>
        </p:spPr>
        <p:txBody>
          <a:bodyPr vert="horz" lIns="91440" tIns="45720" rIns="91440" bIns="45720" rtlCol="0">
            <a:noAutofit/>
          </a:bodyPr>
          <a:lstStyle/>
          <a:p>
            <a:pPr lvl="0">
              <a:spcBef>
                <a:spcPct val="20000"/>
              </a:spcBef>
              <a:defRPr/>
            </a:pPr>
            <a:r>
              <a:rPr lang="en-US" sz="2000" dirty="0" err="1" smtClean="0">
                <a:solidFill>
                  <a:schemeClr val="tx1">
                    <a:lumMod val="65000"/>
                    <a:lumOff val="35000"/>
                  </a:schemeClr>
                </a:solidFill>
                <a:latin typeface="Georgia" pitchFamily="18" charset="0"/>
                <a:cs typeface="Segoe UI" pitchFamily="34" charset="0"/>
              </a:rPr>
              <a:t>Sudnow’s</a:t>
            </a:r>
            <a:r>
              <a:rPr lang="en-US" sz="2000" dirty="0" smtClean="0">
                <a:solidFill>
                  <a:schemeClr val="tx1">
                    <a:lumMod val="65000"/>
                    <a:lumOff val="35000"/>
                  </a:schemeClr>
                </a:solidFill>
                <a:latin typeface="Georgia" pitchFamily="18" charset="0"/>
                <a:cs typeface="Segoe UI" pitchFamily="34" charset="0"/>
              </a:rPr>
              <a:t> work explored institutionalization of death &amp; dying</a:t>
            </a:r>
          </a:p>
          <a:p>
            <a:pPr lvl="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r>
              <a:rPr lang="en-US" sz="2000" dirty="0" smtClean="0">
                <a:solidFill>
                  <a:schemeClr val="tx1">
                    <a:lumMod val="65000"/>
                    <a:lumOff val="35000"/>
                  </a:schemeClr>
                </a:solidFill>
                <a:latin typeface="Georgia" pitchFamily="18" charset="0"/>
                <a:cs typeface="Segoe UI" pitchFamily="34" charset="0"/>
              </a:rPr>
              <a:t>social death does not have to do with death of the body, but with the death of relationships people have with the deceased</a:t>
            </a:r>
          </a:p>
          <a:p>
            <a:pPr lvl="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r>
              <a:rPr lang="en-US" sz="2000" dirty="0" smtClean="0">
                <a:solidFill>
                  <a:schemeClr val="tx1">
                    <a:lumMod val="65000"/>
                    <a:lumOff val="35000"/>
                  </a:schemeClr>
                </a:solidFill>
                <a:latin typeface="Georgia" pitchFamily="18" charset="0"/>
                <a:cs typeface="Segoe UI" pitchFamily="34" charset="0"/>
              </a:rPr>
              <a:t>emphasizes distinction between </a:t>
            </a:r>
            <a:r>
              <a:rPr lang="en-US" sz="2000" i="1" dirty="0" smtClean="0">
                <a:solidFill>
                  <a:schemeClr val="tx1">
                    <a:lumMod val="65000"/>
                    <a:lumOff val="35000"/>
                  </a:schemeClr>
                </a:solidFill>
                <a:latin typeface="Georgia" pitchFamily="18" charset="0"/>
                <a:cs typeface="Segoe UI" pitchFamily="34" charset="0"/>
              </a:rPr>
              <a:t>death </a:t>
            </a:r>
            <a:r>
              <a:rPr lang="en-US" sz="2000" dirty="0" smtClean="0">
                <a:solidFill>
                  <a:schemeClr val="tx1">
                    <a:lumMod val="65000"/>
                    <a:lumOff val="35000"/>
                  </a:schemeClr>
                </a:solidFill>
                <a:latin typeface="Georgia" pitchFamily="18" charset="0"/>
                <a:cs typeface="Segoe UI" pitchFamily="34" charset="0"/>
              </a:rPr>
              <a:t>and </a:t>
            </a:r>
            <a:r>
              <a:rPr lang="en-US" sz="2000" i="1" dirty="0" smtClean="0">
                <a:solidFill>
                  <a:schemeClr val="tx1">
                    <a:lumMod val="65000"/>
                    <a:lumOff val="35000"/>
                  </a:schemeClr>
                </a:solidFill>
                <a:latin typeface="Georgia" pitchFamily="18" charset="0"/>
                <a:cs typeface="Segoe UI" pitchFamily="34" charset="0"/>
              </a:rPr>
              <a:t>bereavement </a:t>
            </a:r>
          </a:p>
          <a:p>
            <a:pPr lvl="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a:spcBef>
                <a:spcPct val="20000"/>
              </a:spcBef>
              <a:defRPr/>
            </a:pPr>
            <a:endParaRPr lang="en-GB" sz="1400" dirty="0" smtClean="0"/>
          </a:p>
          <a:p>
            <a:endParaRPr lang="en-GB" sz="1400" dirty="0" smtClean="0"/>
          </a:p>
          <a:p>
            <a:endParaRPr lang="en-GB" sz="1200" dirty="0" smtClean="0">
              <a:solidFill>
                <a:schemeClr val="bg1">
                  <a:lumMod val="65000"/>
                </a:schemeClr>
              </a:solidFill>
            </a:endParaRPr>
          </a:p>
          <a:p>
            <a:endParaRPr lang="en-GB" sz="1200" dirty="0" smtClean="0">
              <a:solidFill>
                <a:schemeClr val="bg1">
                  <a:lumMod val="65000"/>
                </a:schemeClr>
              </a:solidFill>
            </a:endParaRPr>
          </a:p>
          <a:p>
            <a:endParaRPr lang="en-GB" sz="1200" dirty="0" smtClean="0">
              <a:solidFill>
                <a:srgbClr val="595959"/>
              </a:solidFill>
            </a:endParaRPr>
          </a:p>
          <a:p>
            <a:endParaRPr lang="en-GB" sz="1200" dirty="0" smtClean="0">
              <a:solidFill>
                <a:srgbClr val="595959"/>
              </a:solidFill>
            </a:endParaRPr>
          </a:p>
          <a:p>
            <a:endParaRPr lang="en-GB" sz="1200" dirty="0" smtClean="0">
              <a:solidFill>
                <a:srgbClr val="595959"/>
              </a:solidFill>
            </a:endParaRPr>
          </a:p>
          <a:p>
            <a:endParaRPr lang="en-GB" sz="1200" dirty="0" smtClean="0">
              <a:solidFill>
                <a:srgbClr val="595959"/>
              </a:solidFill>
            </a:endParaRPr>
          </a:p>
          <a:p>
            <a:endParaRPr lang="en-GB" sz="1200" dirty="0" smtClean="0">
              <a:solidFill>
                <a:srgbClr val="595959"/>
              </a:solidFill>
            </a:endParaRPr>
          </a:p>
          <a:p>
            <a:r>
              <a:rPr lang="en-GB" sz="1200" dirty="0" err="1" smtClean="0">
                <a:solidFill>
                  <a:srgbClr val="595959"/>
                </a:solidFill>
              </a:rPr>
              <a:t>Sudnow</a:t>
            </a:r>
            <a:r>
              <a:rPr lang="en-GB" sz="1200" dirty="0" smtClean="0">
                <a:solidFill>
                  <a:srgbClr val="595959"/>
                </a:solidFill>
              </a:rPr>
              <a:t>, D. (1967). </a:t>
            </a:r>
            <a:r>
              <a:rPr lang="en-GB" sz="1200" i="1" dirty="0" smtClean="0">
                <a:solidFill>
                  <a:srgbClr val="595959"/>
                </a:solidFill>
              </a:rPr>
              <a:t>Passing On: The Social Organization of Dying</a:t>
            </a:r>
            <a:r>
              <a:rPr lang="en-GB" sz="1200" dirty="0" smtClean="0">
                <a:solidFill>
                  <a:srgbClr val="595959"/>
                </a:solidFill>
              </a:rPr>
              <a:t>. Englewood Cliffs, New Jersey. </a:t>
            </a:r>
          </a:p>
          <a:p>
            <a:pPr>
              <a:spcBef>
                <a:spcPct val="20000"/>
              </a:spcBef>
              <a:defRPr/>
            </a:pPr>
            <a:endParaRPr lang="en-GB" sz="1400" dirty="0" smtClean="0"/>
          </a:p>
          <a:p>
            <a:pPr lvl="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p:txBody>
      </p:sp>
      <p:sp>
        <p:nvSpPr>
          <p:cNvPr id="7" name="Title 1"/>
          <p:cNvSpPr txBox="1">
            <a:spLocks/>
          </p:cNvSpPr>
          <p:nvPr/>
        </p:nvSpPr>
        <p:spPr>
          <a:xfrm>
            <a:off x="0" y="800088"/>
            <a:ext cx="2743200" cy="714372"/>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chemeClr val="bg1">
                    <a:lumMod val="85000"/>
                  </a:schemeClr>
                </a:solidFill>
                <a:latin typeface="Georgia" pitchFamily="18" charset="0"/>
                <a:ea typeface="+mj-ea"/>
                <a:cs typeface="+mj-cs"/>
              </a:rPr>
              <a:t>social</a:t>
            </a:r>
            <a:r>
              <a:rPr lang="en-US" sz="3800" dirty="0" smtClean="0">
                <a:solidFill>
                  <a:schemeClr val="bg1">
                    <a:lumMod val="85000"/>
                  </a:schemeClr>
                </a:solidFill>
                <a:latin typeface="Georgia" pitchFamily="18" charset="0"/>
                <a:ea typeface="+mj-ea"/>
                <a:cs typeface="+mj-cs"/>
              </a:rPr>
              <a:t> death</a:t>
            </a:r>
            <a:endParaRPr kumimoji="0" lang="en-US" sz="4000" b="0" i="0" u="none" strike="noStrike" kern="1200" cap="none" spc="0" normalizeH="0" baseline="0" noProof="0" dirty="0">
              <a:ln>
                <a:noFill/>
              </a:ln>
              <a:solidFill>
                <a:schemeClr val="bg1">
                  <a:lumMod val="85000"/>
                </a:schemeClr>
              </a:solidFill>
              <a:effectLst/>
              <a:uLnTx/>
              <a:uFillTx/>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pPr lvl="0">
              <a:spcBef>
                <a:spcPct val="20000"/>
              </a:spcBef>
              <a:defRPr/>
            </a:pPr>
            <a:r>
              <a:rPr lang="en-US" sz="2000" dirty="0" smtClean="0">
                <a:solidFill>
                  <a:schemeClr val="tx1">
                    <a:lumMod val="65000"/>
                    <a:lumOff val="35000"/>
                  </a:schemeClr>
                </a:solidFill>
                <a:latin typeface="Georgia" pitchFamily="18" charset="0"/>
                <a:cs typeface="Segoe UI" pitchFamily="34" charset="0"/>
              </a:rPr>
              <a:t>How do relationships between the bereaved and departed loved ones unfold over and shift over time? </a:t>
            </a:r>
            <a:br>
              <a:rPr lang="en-US" sz="2000" dirty="0" smtClean="0">
                <a:solidFill>
                  <a:schemeClr val="tx1">
                    <a:lumMod val="65000"/>
                    <a:lumOff val="35000"/>
                  </a:schemeClr>
                </a:solidFill>
                <a:latin typeface="Georgia" pitchFamily="18" charset="0"/>
                <a:cs typeface="Segoe UI" pitchFamily="34" charset="0"/>
              </a:rPr>
            </a:br>
            <a:r>
              <a:rPr lang="en-US" sz="2000" dirty="0" smtClean="0">
                <a:solidFill>
                  <a:schemeClr val="tx1">
                    <a:lumMod val="65000"/>
                    <a:lumOff val="35000"/>
                  </a:schemeClr>
                </a:solidFill>
                <a:latin typeface="Georgia" pitchFamily="18" charset="0"/>
                <a:cs typeface="Segoe UI" pitchFamily="34" charset="0"/>
              </a:rPr>
              <a:t/>
            </a:r>
            <a:br>
              <a:rPr lang="en-US" sz="2000" dirty="0" smtClean="0">
                <a:solidFill>
                  <a:schemeClr val="tx1">
                    <a:lumMod val="65000"/>
                    <a:lumOff val="35000"/>
                  </a:schemeClr>
                </a:solidFill>
                <a:latin typeface="Georgia" pitchFamily="18" charset="0"/>
                <a:cs typeface="Segoe UI" pitchFamily="34" charset="0"/>
              </a:rPr>
            </a:br>
            <a:r>
              <a:rPr lang="en-US" sz="2000" dirty="0" smtClean="0">
                <a:solidFill>
                  <a:schemeClr val="tx1">
                    <a:lumMod val="65000"/>
                    <a:lumOff val="35000"/>
                  </a:schemeClr>
                </a:solidFill>
                <a:latin typeface="Georgia" pitchFamily="18" charset="0"/>
                <a:cs typeface="Segoe UI" pitchFamily="34" charset="0"/>
              </a:rPr>
              <a:t>What forms do they take on and how are they managed?</a:t>
            </a:r>
          </a:p>
          <a:p>
            <a:pPr lvl="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endParaRPr lang="en-US" sz="2000" dirty="0">
              <a:solidFill>
                <a:schemeClr val="tx1">
                  <a:lumMod val="65000"/>
                  <a:lumOff val="35000"/>
                </a:schemeClr>
              </a:solidFill>
              <a:latin typeface="Georgia" pitchFamily="18" charset="0"/>
              <a:cs typeface="Segoe UI" pitchFamily="34" charset="0"/>
            </a:endParaRPr>
          </a:p>
          <a:p>
            <a:pPr lvl="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endParaRPr lang="en-US" sz="2000" i="1" dirty="0">
              <a:solidFill>
                <a:schemeClr val="tx1">
                  <a:lumMod val="65000"/>
                  <a:lumOff val="35000"/>
                </a:schemeClr>
              </a:solidFill>
              <a:latin typeface="Georgia" pitchFamily="18" charset="0"/>
              <a:cs typeface="Segoe UI" pitchFamily="34" charset="0"/>
            </a:endParaRPr>
          </a:p>
          <a:p>
            <a:pPr lvl="0">
              <a:spcBef>
                <a:spcPct val="20000"/>
              </a:spcBef>
              <a:defRPr/>
            </a:pPr>
            <a:endParaRPr lang="en-US" sz="2000" i="1" dirty="0">
              <a:solidFill>
                <a:schemeClr val="tx1">
                  <a:lumMod val="65000"/>
                  <a:lumOff val="35000"/>
                </a:schemeClr>
              </a:solidFill>
              <a:latin typeface="Georgia" pitchFamily="18" charset="0"/>
              <a:cs typeface="Segoe UI" pitchFamily="34" charset="0"/>
            </a:endParaRPr>
          </a:p>
          <a:p>
            <a:pPr lvl="0">
              <a:spcBef>
                <a:spcPct val="20000"/>
              </a:spcBef>
              <a:defRPr/>
            </a:pPr>
            <a:endParaRPr lang="en-US" sz="2000" i="1" dirty="0">
              <a:solidFill>
                <a:schemeClr val="tx1">
                  <a:lumMod val="65000"/>
                  <a:lumOff val="35000"/>
                </a:schemeClr>
              </a:solidFill>
              <a:latin typeface="Georgia" pitchFamily="18" charset="0"/>
              <a:cs typeface="Segoe UI" pitchFamily="34" charset="0"/>
            </a:endParaRPr>
          </a:p>
          <a:p>
            <a:pPr lvl="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endParaRPr lang="en-US" sz="2000" dirty="0">
              <a:solidFill>
                <a:schemeClr val="tx1">
                  <a:lumMod val="65000"/>
                  <a:lumOff val="35000"/>
                </a:schemeClr>
              </a:solidFill>
              <a:latin typeface="Georgia" pitchFamily="18" charset="0"/>
              <a:cs typeface="Segoe UI" pitchFamily="34" charset="0"/>
            </a:endParaRP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65000"/>
                  <a:lumOff val="35000"/>
                </a:schemeClr>
              </a:solidFill>
              <a:latin typeface="Georgia" pitchFamily="18" charset="0"/>
              <a:cs typeface="Segoe UI" pitchFamily="34" charset="0"/>
            </a:endParaRPr>
          </a:p>
          <a:p>
            <a:endParaRPr lang="en-GB" sz="1200" dirty="0" smtClean="0"/>
          </a:p>
        </p:txBody>
      </p:sp>
      <p:sp>
        <p:nvSpPr>
          <p:cNvPr id="5" name="Title 1"/>
          <p:cNvSpPr txBox="1">
            <a:spLocks/>
          </p:cNvSpPr>
          <p:nvPr/>
        </p:nvSpPr>
        <p:spPr>
          <a:xfrm>
            <a:off x="0" y="785802"/>
            <a:ext cx="6143636" cy="714372"/>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chemeClr val="bg1">
                    <a:lumMod val="85000"/>
                  </a:schemeClr>
                </a:solidFill>
                <a:latin typeface="Georgia" pitchFamily="18" charset="0"/>
                <a:ea typeface="+mj-ea"/>
                <a:cs typeface="+mj-cs"/>
              </a:rPr>
              <a:t>social death &amp; bereavement</a:t>
            </a:r>
            <a:endParaRPr kumimoji="0" lang="en-US" sz="4000" b="0" i="0" u="none" strike="noStrike" kern="1200" cap="none" spc="0" normalizeH="0" baseline="0" noProof="0" dirty="0">
              <a:ln>
                <a:noFill/>
              </a:ln>
              <a:solidFill>
                <a:schemeClr val="bg1">
                  <a:lumMod val="85000"/>
                </a:schemeClr>
              </a:solidFill>
              <a:effectLst/>
              <a:uLnTx/>
              <a:uFillTx/>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pPr marL="514350" lvl="0" indent="-514350">
              <a:spcBef>
                <a:spcPct val="20000"/>
              </a:spcBef>
              <a:defRPr/>
            </a:pPr>
            <a:r>
              <a:rPr lang="en-US" sz="2000" dirty="0" smtClean="0">
                <a:solidFill>
                  <a:schemeClr val="tx1">
                    <a:lumMod val="65000"/>
                    <a:lumOff val="35000"/>
                  </a:schemeClr>
                </a:solidFill>
                <a:latin typeface="Georgia" pitchFamily="18" charset="0"/>
                <a:cs typeface="Segoe UI" pitchFamily="34" charset="0"/>
              </a:rPr>
              <a:t>11 participants recruited through forums and local counselor</a:t>
            </a:r>
          </a:p>
          <a:p>
            <a:pPr marL="514350" lvl="0" indent="-51435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marL="514350" lvl="0" indent="-514350">
              <a:spcBef>
                <a:spcPct val="20000"/>
              </a:spcBef>
              <a:defRPr/>
            </a:pPr>
            <a:r>
              <a:rPr lang="en-US" sz="2000" dirty="0" smtClean="0">
                <a:solidFill>
                  <a:schemeClr val="tx1">
                    <a:lumMod val="65000"/>
                    <a:lumOff val="35000"/>
                  </a:schemeClr>
                </a:solidFill>
                <a:latin typeface="Georgia" pitchFamily="18" charset="0"/>
                <a:cs typeface="Segoe UI" pitchFamily="34" charset="0"/>
              </a:rPr>
              <a:t>all from</a:t>
            </a:r>
            <a:r>
              <a:rPr lang="en-US" sz="2000" dirty="0" smtClean="0">
                <a:solidFill>
                  <a:schemeClr val="tx1">
                    <a:lumMod val="65000"/>
                    <a:lumOff val="35000"/>
                  </a:schemeClr>
                </a:solidFill>
                <a:latin typeface="Georgia" pitchFamily="18" charset="0"/>
                <a:cs typeface="Segoe UI" pitchFamily="34" charset="0"/>
              </a:rPr>
              <a:t> south </a:t>
            </a:r>
            <a:r>
              <a:rPr lang="en-US" sz="2000" dirty="0" smtClean="0">
                <a:solidFill>
                  <a:schemeClr val="tx1">
                    <a:lumMod val="65000"/>
                    <a:lumOff val="35000"/>
                  </a:schemeClr>
                </a:solidFill>
                <a:latin typeface="Georgia" pitchFamily="18" charset="0"/>
                <a:cs typeface="Segoe UI" pitchFamily="34" charset="0"/>
              </a:rPr>
              <a:t>eastern region of the United Kingdom </a:t>
            </a:r>
          </a:p>
          <a:p>
            <a:pPr marL="514350" lvl="0" indent="-51435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r>
              <a:rPr lang="en-US" sz="2000" dirty="0" smtClean="0">
                <a:solidFill>
                  <a:schemeClr val="tx1">
                    <a:lumMod val="65000"/>
                    <a:lumOff val="35000"/>
                  </a:schemeClr>
                </a:solidFill>
                <a:latin typeface="Georgia" pitchFamily="18" charset="0"/>
                <a:cs typeface="Segoe UI" pitchFamily="34" charset="0"/>
              </a:rPr>
              <a:t>loss of </a:t>
            </a:r>
            <a:r>
              <a:rPr lang="en-US" sz="2000" dirty="0" smtClean="0">
                <a:solidFill>
                  <a:schemeClr val="tx1">
                    <a:lumMod val="65000"/>
                    <a:lumOff val="35000"/>
                  </a:schemeClr>
                </a:solidFill>
                <a:latin typeface="Georgia" pitchFamily="18" charset="0"/>
                <a:cs typeface="Segoe UI" pitchFamily="34" charset="0"/>
              </a:rPr>
              <a:t>spouse, </a:t>
            </a:r>
            <a:r>
              <a:rPr lang="en-US" sz="2000" dirty="0" smtClean="0">
                <a:solidFill>
                  <a:schemeClr val="tx1">
                    <a:lumMod val="65000"/>
                    <a:lumOff val="35000"/>
                  </a:schemeClr>
                </a:solidFill>
                <a:latin typeface="Georgia" pitchFamily="18" charset="0"/>
                <a:cs typeface="Segoe UI" pitchFamily="34" charset="0"/>
              </a:rPr>
              <a:t>close family </a:t>
            </a:r>
            <a:r>
              <a:rPr lang="en-US" sz="2000" dirty="0" smtClean="0">
                <a:solidFill>
                  <a:schemeClr val="tx1">
                    <a:lumMod val="65000"/>
                    <a:lumOff val="35000"/>
                  </a:schemeClr>
                </a:solidFill>
                <a:latin typeface="Georgia" pitchFamily="18" charset="0"/>
                <a:cs typeface="Segoe UI" pitchFamily="34" charset="0"/>
              </a:rPr>
              <a:t>member, and</a:t>
            </a:r>
            <a:r>
              <a:rPr lang="en-US" sz="2000" dirty="0" smtClean="0">
                <a:solidFill>
                  <a:schemeClr val="tx1">
                    <a:lumMod val="65000"/>
                    <a:lumOff val="35000"/>
                  </a:schemeClr>
                </a:solidFill>
                <a:latin typeface="Georgia" pitchFamily="18" charset="0"/>
                <a:cs typeface="Segoe UI" pitchFamily="34" charset="0"/>
              </a:rPr>
              <a:t>/or close friend</a:t>
            </a:r>
            <a:r>
              <a:rPr lang="en-US" sz="2000" dirty="0" smtClean="0">
                <a:solidFill>
                  <a:schemeClr val="tx1">
                    <a:lumMod val="65000"/>
                    <a:lumOff val="35000"/>
                  </a:schemeClr>
                </a:solidFill>
                <a:latin typeface="Georgia" pitchFamily="18" charset="0"/>
                <a:cs typeface="Segoe UI" pitchFamily="34" charset="0"/>
              </a:rPr>
              <a:t> in past 1</a:t>
            </a:r>
            <a:r>
              <a:rPr lang="en-US" sz="2000" dirty="0" smtClean="0">
                <a:solidFill>
                  <a:schemeClr val="tx1">
                    <a:lumMod val="65000"/>
                    <a:lumOff val="35000"/>
                  </a:schemeClr>
                </a:solidFill>
                <a:latin typeface="Georgia" pitchFamily="18" charset="0"/>
                <a:cs typeface="Segoe UI" pitchFamily="34" charset="0"/>
              </a:rPr>
              <a:t>-6 </a:t>
            </a:r>
            <a:r>
              <a:rPr lang="en-US" sz="2000" dirty="0" smtClean="0">
                <a:solidFill>
                  <a:schemeClr val="tx1">
                    <a:lumMod val="65000"/>
                    <a:lumOff val="35000"/>
                  </a:schemeClr>
                </a:solidFill>
                <a:latin typeface="Georgia" pitchFamily="18" charset="0"/>
                <a:cs typeface="Segoe UI" pitchFamily="34" charset="0"/>
              </a:rPr>
              <a:t>years</a:t>
            </a:r>
          </a:p>
          <a:p>
            <a:pPr marL="514350" lvl="0" indent="-51435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marL="514350" lvl="0" indent="-514350">
              <a:spcBef>
                <a:spcPct val="20000"/>
              </a:spcBef>
              <a:defRPr/>
            </a:pPr>
            <a:r>
              <a:rPr lang="en-US" sz="2000" dirty="0" smtClean="0">
                <a:solidFill>
                  <a:schemeClr val="tx1">
                    <a:lumMod val="65000"/>
                    <a:lumOff val="35000"/>
                  </a:schemeClr>
                </a:solidFill>
                <a:latin typeface="Georgia" pitchFamily="18" charset="0"/>
                <a:cs typeface="Segoe UI" pitchFamily="34" charset="0"/>
              </a:rPr>
              <a:t>age breakdown is roughly 2 participants per generation</a:t>
            </a:r>
            <a:r>
              <a:rPr lang="en-US" sz="2000" dirty="0" smtClean="0">
                <a:solidFill>
                  <a:schemeClr val="tx1">
                    <a:lumMod val="65000"/>
                    <a:lumOff val="35000"/>
                  </a:schemeClr>
                </a:solidFill>
                <a:latin typeface="Georgia" pitchFamily="18" charset="0"/>
                <a:cs typeface="Segoe UI" pitchFamily="34" charset="0"/>
              </a:rPr>
              <a:t> </a:t>
            </a:r>
          </a:p>
          <a:p>
            <a:pPr marL="514350" lvl="0" indent="-514350">
              <a:spcBef>
                <a:spcPct val="20000"/>
              </a:spcBef>
              <a:defRPr/>
            </a:pPr>
            <a:r>
              <a:rPr lang="en-US" sz="2000" dirty="0" smtClean="0">
                <a:solidFill>
                  <a:schemeClr val="tx1">
                    <a:lumMod val="65000"/>
                    <a:lumOff val="35000"/>
                  </a:schemeClr>
                </a:solidFill>
                <a:latin typeface="Georgia" pitchFamily="18" charset="0"/>
                <a:cs typeface="Segoe UI" pitchFamily="34" charset="0"/>
              </a:rPr>
              <a:t>(e.g. ages 20-60)</a:t>
            </a:r>
          </a:p>
          <a:p>
            <a:pPr marL="514350" lvl="0" indent="-51435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marL="514350" indent="-514350">
              <a:spcBef>
                <a:spcPct val="20000"/>
              </a:spcBef>
              <a:defRPr/>
            </a:pPr>
            <a:r>
              <a:rPr lang="en-US" sz="2000" dirty="0" smtClean="0">
                <a:solidFill>
                  <a:schemeClr val="tx1">
                    <a:lumMod val="65000"/>
                    <a:lumOff val="35000"/>
                  </a:schemeClr>
                </a:solidFill>
                <a:latin typeface="Georgia" pitchFamily="18" charset="0"/>
                <a:cs typeface="Segoe UI" pitchFamily="34" charset="0"/>
              </a:rPr>
              <a:t>no participants reported strong religious or spiritual affiliations</a:t>
            </a:r>
          </a:p>
          <a:p>
            <a:pPr marL="514350" lvl="0" indent="-51435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endParaRPr lang="en-US" sz="2000" i="1" dirty="0">
              <a:solidFill>
                <a:schemeClr val="tx1">
                  <a:lumMod val="65000"/>
                  <a:lumOff val="35000"/>
                </a:schemeClr>
              </a:solidFill>
              <a:latin typeface="Georgia" pitchFamily="18" charset="0"/>
              <a:cs typeface="Segoe UI" pitchFamily="34" charset="0"/>
            </a:endParaRPr>
          </a:p>
          <a:p>
            <a:pPr lvl="0">
              <a:spcBef>
                <a:spcPct val="20000"/>
              </a:spcBef>
              <a:defRPr/>
            </a:pPr>
            <a:endParaRPr lang="en-US" sz="2000" i="1" dirty="0">
              <a:solidFill>
                <a:schemeClr val="tx1">
                  <a:lumMod val="65000"/>
                  <a:lumOff val="35000"/>
                </a:schemeClr>
              </a:solidFill>
              <a:latin typeface="Georgia" pitchFamily="18" charset="0"/>
              <a:cs typeface="Segoe UI" pitchFamily="34" charset="0"/>
            </a:endParaRPr>
          </a:p>
          <a:p>
            <a:pPr lvl="0">
              <a:spcBef>
                <a:spcPct val="20000"/>
              </a:spcBef>
              <a:defRPr/>
            </a:pPr>
            <a:endParaRPr lang="en-US" sz="2000" i="1" dirty="0">
              <a:solidFill>
                <a:schemeClr val="tx1">
                  <a:lumMod val="65000"/>
                  <a:lumOff val="35000"/>
                </a:schemeClr>
              </a:solidFill>
              <a:latin typeface="Georgia" pitchFamily="18" charset="0"/>
              <a:cs typeface="Segoe UI" pitchFamily="34" charset="0"/>
            </a:endParaRPr>
          </a:p>
          <a:p>
            <a:pPr lvl="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endParaRPr lang="en-US" sz="2000" dirty="0">
              <a:solidFill>
                <a:schemeClr val="tx1">
                  <a:lumMod val="65000"/>
                  <a:lumOff val="35000"/>
                </a:schemeClr>
              </a:solidFill>
              <a:latin typeface="Georgia" pitchFamily="18" charset="0"/>
              <a:cs typeface="Segoe UI" pitchFamily="34" charset="0"/>
            </a:endParaRP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65000"/>
                  <a:lumOff val="35000"/>
                </a:schemeClr>
              </a:solidFill>
              <a:latin typeface="Georgia" pitchFamily="18" charset="0"/>
              <a:cs typeface="Segoe UI" pitchFamily="34" charset="0"/>
            </a:endParaRPr>
          </a:p>
          <a:p>
            <a:endParaRPr lang="en-GB" sz="1200" dirty="0" smtClean="0"/>
          </a:p>
        </p:txBody>
      </p:sp>
      <p:sp>
        <p:nvSpPr>
          <p:cNvPr id="5" name="Title 1"/>
          <p:cNvSpPr txBox="1">
            <a:spLocks/>
          </p:cNvSpPr>
          <p:nvPr/>
        </p:nvSpPr>
        <p:spPr>
          <a:xfrm>
            <a:off x="0" y="785802"/>
            <a:ext cx="2786050" cy="714372"/>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chemeClr val="bg1">
                    <a:lumMod val="85000"/>
                  </a:schemeClr>
                </a:solidFill>
                <a:latin typeface="Georgia" pitchFamily="18" charset="0"/>
                <a:ea typeface="+mj-ea"/>
                <a:cs typeface="+mj-cs"/>
              </a:rPr>
              <a:t>participants</a:t>
            </a:r>
            <a:endParaRPr kumimoji="0" lang="en-US" sz="4000" b="0" i="0" u="none" strike="noStrike" kern="1200" cap="none" spc="0" normalizeH="0" baseline="0" noProof="0" dirty="0">
              <a:ln>
                <a:noFill/>
              </a:ln>
              <a:solidFill>
                <a:schemeClr val="bg1">
                  <a:lumMod val="85000"/>
                </a:schemeClr>
              </a:solidFill>
              <a:effectLst/>
              <a:uLnTx/>
              <a:uFillTx/>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R0011409.JPG"/>
          <p:cNvPicPr>
            <a:picLocks noChangeAspect="1"/>
          </p:cNvPicPr>
          <p:nvPr/>
        </p:nvPicPr>
        <p:blipFill>
          <a:blip r:embed="rId3">
            <a:grayscl/>
            <a:lum/>
            <a:alphaModFix/>
          </a:blip>
          <a:stretch>
            <a:fillRect/>
          </a:stretch>
        </p:blipFill>
        <p:spPr>
          <a:xfrm>
            <a:off x="0" y="-1587"/>
            <a:ext cx="9144001" cy="6858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R0011409.JPG"/>
          <p:cNvPicPr>
            <a:picLocks noChangeAspect="1"/>
          </p:cNvPicPr>
          <p:nvPr/>
        </p:nvPicPr>
        <p:blipFill>
          <a:blip r:embed="rId3">
            <a:grayscl/>
            <a:lum/>
            <a:alphaModFix amt="47000"/>
          </a:blip>
          <a:stretch>
            <a:fillRect/>
          </a:stretch>
        </p:blipFill>
        <p:spPr>
          <a:xfrm>
            <a:off x="0" y="-1587"/>
            <a:ext cx="9144001" cy="6858000"/>
          </a:xfrm>
          <a:prstGeom prst="rect">
            <a:avLst/>
          </a:prstGeom>
        </p:spPr>
      </p:pic>
      <p:sp>
        <p:nvSpPr>
          <p:cNvPr id="3" name="Title 1"/>
          <p:cNvSpPr txBox="1">
            <a:spLocks/>
          </p:cNvSpPr>
          <p:nvPr/>
        </p:nvSpPr>
        <p:spPr>
          <a:xfrm>
            <a:off x="0" y="2514600"/>
            <a:ext cx="6019800" cy="533400"/>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500" dirty="0" smtClean="0">
                <a:solidFill>
                  <a:schemeClr val="bg1">
                    <a:lumMod val="85000"/>
                  </a:schemeClr>
                </a:solidFill>
                <a:latin typeface="Georgia" pitchFamily="18" charset="0"/>
                <a:ea typeface="+mj-ea"/>
                <a:cs typeface="+mj-cs"/>
              </a:rPr>
              <a:t>how often do you think about him or her?</a:t>
            </a:r>
          </a:p>
        </p:txBody>
      </p:sp>
      <p:sp>
        <p:nvSpPr>
          <p:cNvPr id="4" name="Title 1"/>
          <p:cNvSpPr txBox="1">
            <a:spLocks/>
          </p:cNvSpPr>
          <p:nvPr/>
        </p:nvSpPr>
        <p:spPr>
          <a:xfrm>
            <a:off x="0" y="3276600"/>
            <a:ext cx="5105400" cy="533400"/>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500" dirty="0" smtClean="0">
                <a:solidFill>
                  <a:schemeClr val="bg1">
                    <a:lumMod val="85000"/>
                  </a:schemeClr>
                </a:solidFill>
                <a:latin typeface="Georgia" pitchFamily="18" charset="0"/>
                <a:ea typeface="+mj-ea"/>
                <a:cs typeface="+mj-cs"/>
              </a:rPr>
              <a:t>how do you remember him or her?</a:t>
            </a:r>
          </a:p>
        </p:txBody>
      </p:sp>
      <p:sp>
        <p:nvSpPr>
          <p:cNvPr id="5" name="Title 1"/>
          <p:cNvSpPr txBox="1">
            <a:spLocks/>
          </p:cNvSpPr>
          <p:nvPr/>
        </p:nvSpPr>
        <p:spPr>
          <a:xfrm>
            <a:off x="0" y="1752600"/>
            <a:ext cx="8153400" cy="509574"/>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500" dirty="0" smtClean="0">
                <a:solidFill>
                  <a:schemeClr val="bg1">
                    <a:lumMod val="85000"/>
                  </a:schemeClr>
                </a:solidFill>
                <a:latin typeface="Georgia" pitchFamily="18" charset="0"/>
                <a:ea typeface="+mj-ea"/>
                <a:cs typeface="+mj-cs"/>
              </a:rPr>
              <a:t>how long has it been since you have lost your loved one?</a:t>
            </a:r>
            <a:endParaRPr kumimoji="0" lang="en-US" sz="2500" b="0" i="0" u="none" strike="noStrike" kern="1200" cap="none" spc="0" normalizeH="0" baseline="0" noProof="0" dirty="0">
              <a:ln>
                <a:noFill/>
              </a:ln>
              <a:solidFill>
                <a:schemeClr val="bg1">
                  <a:lumMod val="85000"/>
                </a:schemeClr>
              </a:solidFill>
              <a:effectLst/>
              <a:uLnTx/>
              <a:uFillTx/>
              <a:latin typeface="Georgia" pitchFamily="18" charset="0"/>
              <a:ea typeface="+mj-ea"/>
              <a:cs typeface="+mj-cs"/>
            </a:endParaRPr>
          </a:p>
        </p:txBody>
      </p:sp>
      <p:sp>
        <p:nvSpPr>
          <p:cNvPr id="7" name="Title 1"/>
          <p:cNvSpPr txBox="1">
            <a:spLocks/>
          </p:cNvSpPr>
          <p:nvPr/>
        </p:nvSpPr>
        <p:spPr>
          <a:xfrm>
            <a:off x="0" y="4038600"/>
            <a:ext cx="3276600" cy="533400"/>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500" dirty="0" smtClean="0">
                <a:solidFill>
                  <a:schemeClr val="bg1">
                    <a:lumMod val="85000"/>
                  </a:schemeClr>
                </a:solidFill>
                <a:latin typeface="Georgia" pitchFamily="18" charset="0"/>
                <a:ea typeface="+mj-ea"/>
                <a:cs typeface="+mj-cs"/>
              </a:rPr>
              <a:t>what was left behind?</a:t>
            </a:r>
          </a:p>
        </p:txBody>
      </p:sp>
      <p:sp>
        <p:nvSpPr>
          <p:cNvPr id="8" name="Title 1"/>
          <p:cNvSpPr txBox="1">
            <a:spLocks/>
          </p:cNvSpPr>
          <p:nvPr/>
        </p:nvSpPr>
        <p:spPr>
          <a:xfrm>
            <a:off x="0" y="785802"/>
            <a:ext cx="5334000" cy="714372"/>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chemeClr val="bg1">
                    <a:lumMod val="85000"/>
                  </a:schemeClr>
                </a:solidFill>
                <a:latin typeface="Georgia" pitchFamily="18" charset="0"/>
                <a:ea typeface="+mj-ea"/>
                <a:cs typeface="+mj-cs"/>
              </a:rPr>
              <a:t>retrospective reflections</a:t>
            </a:r>
            <a:endParaRPr kumimoji="0" lang="en-US" sz="4000" b="0" i="0" u="none" strike="noStrike" kern="1200" cap="none" spc="0" normalizeH="0" baseline="0" noProof="0" dirty="0">
              <a:ln>
                <a:noFill/>
              </a:ln>
              <a:solidFill>
                <a:schemeClr val="bg1">
                  <a:lumMod val="85000"/>
                </a:schemeClr>
              </a:solidFill>
              <a:effectLst/>
              <a:uLnTx/>
              <a:uFillTx/>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grayscl/>
            <a:alphaModFix amt="47000"/>
          </a:blip>
          <a:stretch>
            <a:fillRect/>
          </a:stretch>
        </p:blipFill>
        <p:spPr>
          <a:xfrm>
            <a:off x="0" y="0"/>
            <a:ext cx="9144000" cy="6858000"/>
          </a:xfrm>
          <a:prstGeom prst="rect">
            <a:avLst/>
          </a:prstGeom>
        </p:spPr>
      </p:pic>
      <p:sp>
        <p:nvSpPr>
          <p:cNvPr id="3" name="Title 1"/>
          <p:cNvSpPr txBox="1">
            <a:spLocks/>
          </p:cNvSpPr>
          <p:nvPr/>
        </p:nvSpPr>
        <p:spPr>
          <a:xfrm>
            <a:off x="0" y="2514600"/>
            <a:ext cx="7162800" cy="533400"/>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500" dirty="0" smtClean="0">
                <a:solidFill>
                  <a:schemeClr val="bg1">
                    <a:lumMod val="85000"/>
                  </a:schemeClr>
                </a:solidFill>
                <a:latin typeface="Georgia" pitchFamily="18" charset="0"/>
                <a:ea typeface="+mj-ea"/>
                <a:cs typeface="+mj-cs"/>
              </a:rPr>
              <a:t>what digital or physical things will represent you?</a:t>
            </a:r>
          </a:p>
        </p:txBody>
      </p:sp>
      <p:sp>
        <p:nvSpPr>
          <p:cNvPr id="4" name="Title 1"/>
          <p:cNvSpPr txBox="1">
            <a:spLocks/>
          </p:cNvSpPr>
          <p:nvPr/>
        </p:nvSpPr>
        <p:spPr>
          <a:xfrm>
            <a:off x="0" y="3276600"/>
            <a:ext cx="5105400" cy="533400"/>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500" dirty="0" smtClean="0">
                <a:solidFill>
                  <a:schemeClr val="bg1">
                    <a:lumMod val="85000"/>
                  </a:schemeClr>
                </a:solidFill>
                <a:latin typeface="Georgia" pitchFamily="18" charset="0"/>
                <a:ea typeface="+mj-ea"/>
                <a:cs typeface="+mj-cs"/>
              </a:rPr>
              <a:t>what kind of stories do they evoke?</a:t>
            </a:r>
          </a:p>
        </p:txBody>
      </p:sp>
      <p:sp>
        <p:nvSpPr>
          <p:cNvPr id="5" name="Title 1"/>
          <p:cNvSpPr txBox="1">
            <a:spLocks/>
          </p:cNvSpPr>
          <p:nvPr/>
        </p:nvSpPr>
        <p:spPr>
          <a:xfrm>
            <a:off x="0" y="1752600"/>
            <a:ext cx="7620000" cy="509574"/>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500" dirty="0" smtClean="0">
                <a:solidFill>
                  <a:schemeClr val="bg1">
                    <a:lumMod val="85000"/>
                  </a:schemeClr>
                </a:solidFill>
                <a:latin typeface="Georgia" pitchFamily="18" charset="0"/>
                <a:ea typeface="+mj-ea"/>
                <a:cs typeface="+mj-cs"/>
              </a:rPr>
              <a:t>do you think about how your own legacy will live on?</a:t>
            </a:r>
            <a:endParaRPr kumimoji="0" lang="en-US" sz="2500" b="0" i="0" u="none" strike="noStrike" kern="1200" cap="none" spc="0" normalizeH="0" baseline="0" noProof="0" dirty="0">
              <a:ln>
                <a:noFill/>
              </a:ln>
              <a:solidFill>
                <a:schemeClr val="bg1">
                  <a:lumMod val="85000"/>
                </a:schemeClr>
              </a:solidFill>
              <a:effectLst/>
              <a:uLnTx/>
              <a:uFillTx/>
              <a:latin typeface="Georgia" pitchFamily="18" charset="0"/>
              <a:ea typeface="+mj-ea"/>
              <a:cs typeface="+mj-cs"/>
            </a:endParaRPr>
          </a:p>
        </p:txBody>
      </p:sp>
      <p:sp>
        <p:nvSpPr>
          <p:cNvPr id="8" name="Title 1"/>
          <p:cNvSpPr txBox="1">
            <a:spLocks/>
          </p:cNvSpPr>
          <p:nvPr/>
        </p:nvSpPr>
        <p:spPr>
          <a:xfrm>
            <a:off x="0" y="785802"/>
            <a:ext cx="5029200" cy="714372"/>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chemeClr val="bg1">
                    <a:lumMod val="85000"/>
                  </a:schemeClr>
                </a:solidFill>
                <a:latin typeface="Georgia" pitchFamily="18" charset="0"/>
                <a:ea typeface="+mj-ea"/>
                <a:cs typeface="+mj-cs"/>
              </a:rPr>
              <a:t>prospective reflections</a:t>
            </a:r>
            <a:endParaRPr kumimoji="0" lang="en-US" sz="4000" b="0" i="0" u="none" strike="noStrike" kern="1200" cap="none" spc="0" normalizeH="0" baseline="0" noProof="0" dirty="0">
              <a:ln>
                <a:noFill/>
              </a:ln>
              <a:solidFill>
                <a:schemeClr val="bg1">
                  <a:lumMod val="85000"/>
                </a:schemeClr>
              </a:solidFill>
              <a:effectLst/>
              <a:uLnTx/>
              <a:uFillTx/>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6" descr="fb_pic1.tiff"/>
          <p:cNvPicPr>
            <a:picLocks noChangeAspect="1"/>
          </p:cNvPicPr>
          <p:nvPr/>
        </p:nvPicPr>
        <p:blipFill>
          <a:blip r:embed="rId3">
            <a:lum contrast="-2000"/>
            <a:grayscl/>
          </a:blip>
          <a:srcRect r="4546"/>
          <a:stretch>
            <a:fillRect/>
          </a:stretch>
        </p:blipFill>
        <p:spPr bwMode="auto">
          <a:xfrm>
            <a:off x="0" y="177045"/>
            <a:ext cx="3962400" cy="2645531"/>
          </a:xfrm>
          <a:prstGeom prst="rect">
            <a:avLst/>
          </a:prstGeom>
          <a:noFill/>
          <a:ln w="9525">
            <a:noFill/>
            <a:miter lim="800000"/>
            <a:headEnd/>
            <a:tailEnd/>
          </a:ln>
        </p:spPr>
      </p:pic>
      <p:pic>
        <p:nvPicPr>
          <p:cNvPr id="7" name="Picture 7" descr="tw_pic2.tiff"/>
          <p:cNvPicPr>
            <a:picLocks noChangeAspect="1"/>
          </p:cNvPicPr>
          <p:nvPr/>
        </p:nvPicPr>
        <p:blipFill>
          <a:blip r:embed="rId4">
            <a:lum contrast="-2000"/>
            <a:grayscl/>
          </a:blip>
          <a:srcRect/>
          <a:stretch>
            <a:fillRect/>
          </a:stretch>
        </p:blipFill>
        <p:spPr bwMode="auto">
          <a:xfrm>
            <a:off x="4876800" y="1872096"/>
            <a:ext cx="4319696" cy="2661804"/>
          </a:xfrm>
          <a:prstGeom prst="rect">
            <a:avLst/>
          </a:prstGeom>
          <a:noFill/>
          <a:ln w="9525">
            <a:noFill/>
            <a:miter lim="800000"/>
            <a:headEnd/>
            <a:tailEnd/>
          </a:ln>
        </p:spPr>
      </p:pic>
      <p:pic>
        <p:nvPicPr>
          <p:cNvPr id="8" name="Picture 8" descr="blog_pic3.tiff"/>
          <p:cNvPicPr>
            <a:picLocks noChangeAspect="1"/>
          </p:cNvPicPr>
          <p:nvPr/>
        </p:nvPicPr>
        <p:blipFill>
          <a:blip r:embed="rId5">
            <a:lum contrast="-2000"/>
            <a:grayscl/>
          </a:blip>
          <a:srcRect r="4559"/>
          <a:stretch>
            <a:fillRect/>
          </a:stretch>
        </p:blipFill>
        <p:spPr bwMode="auto">
          <a:xfrm>
            <a:off x="76201" y="3877960"/>
            <a:ext cx="4151086" cy="2816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pPr marL="514350" lvl="0" indent="-514350">
              <a:spcBef>
                <a:spcPct val="20000"/>
              </a:spcBef>
              <a:defRPr/>
            </a:pPr>
            <a:r>
              <a:rPr lang="en-US" sz="2000" dirty="0" smtClean="0">
                <a:solidFill>
                  <a:schemeClr val="tx1">
                    <a:lumMod val="65000"/>
                    <a:lumOff val="35000"/>
                  </a:schemeClr>
                </a:solidFill>
                <a:latin typeface="Georgia" pitchFamily="18" charset="0"/>
                <a:cs typeface="Segoe UI" pitchFamily="34" charset="0"/>
              </a:rPr>
              <a:t>relationships appeared to peculiarly linger on</a:t>
            </a:r>
          </a:p>
          <a:p>
            <a:pPr marL="514350" lvl="0" indent="-514350">
              <a:spcBef>
                <a:spcPct val="20000"/>
              </a:spcBef>
              <a:defRPr/>
            </a:pPr>
            <a:endParaRPr lang="en-US" sz="2000" i="1" dirty="0">
              <a:solidFill>
                <a:schemeClr val="tx1">
                  <a:lumMod val="65000"/>
                  <a:lumOff val="35000"/>
                </a:schemeClr>
              </a:solidFill>
              <a:latin typeface="Georgia" pitchFamily="18" charset="0"/>
              <a:cs typeface="Segoe UI" pitchFamily="34" charset="0"/>
            </a:endParaRPr>
          </a:p>
          <a:p>
            <a:pPr marL="514350" lvl="0" indent="-514350">
              <a:spcBef>
                <a:spcPct val="20000"/>
              </a:spcBef>
              <a:defRPr/>
            </a:pPr>
            <a:r>
              <a:rPr lang="en-US" sz="2000" dirty="0" smtClean="0">
                <a:solidFill>
                  <a:schemeClr val="tx1">
                    <a:lumMod val="65000"/>
                    <a:lumOff val="35000"/>
                  </a:schemeClr>
                </a:solidFill>
                <a:latin typeface="Georgia" pitchFamily="18" charset="0"/>
                <a:cs typeface="Segoe UI" pitchFamily="34" charset="0"/>
              </a:rPr>
              <a:t>early and often emergent theme made it clear bereavement is </a:t>
            </a:r>
          </a:p>
          <a:p>
            <a:pPr marL="514350" lvl="0" indent="-514350">
              <a:spcBef>
                <a:spcPct val="20000"/>
              </a:spcBef>
              <a:defRPr/>
            </a:pPr>
            <a:r>
              <a:rPr lang="en-US" sz="2000" dirty="0" smtClean="0">
                <a:solidFill>
                  <a:schemeClr val="tx1">
                    <a:lumMod val="65000"/>
                    <a:lumOff val="35000"/>
                  </a:schemeClr>
                </a:solidFill>
                <a:latin typeface="Georgia" pitchFamily="18" charset="0"/>
                <a:cs typeface="Segoe UI" pitchFamily="34" charset="0"/>
              </a:rPr>
              <a:t>about relationships</a:t>
            </a:r>
          </a:p>
          <a:p>
            <a:pPr marL="514350" lvl="0" indent="-51435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r>
              <a:rPr lang="en-US" sz="2000" dirty="0" smtClean="0">
                <a:solidFill>
                  <a:schemeClr val="tx1">
                    <a:lumMod val="65000"/>
                    <a:lumOff val="35000"/>
                  </a:schemeClr>
                </a:solidFill>
                <a:latin typeface="Georgia" pitchFamily="18" charset="0"/>
                <a:cs typeface="Segoe UI" pitchFamily="34" charset="0"/>
              </a:rPr>
              <a:t>a key problem of relationships is that even when someone dies, that relationship doesn’t want to end</a:t>
            </a:r>
          </a:p>
          <a:p>
            <a:pPr marL="514350" lvl="0" indent="-514350">
              <a:spcBef>
                <a:spcPct val="20000"/>
              </a:spcBef>
              <a:defRPr/>
            </a:pPr>
            <a:endParaRPr lang="en-US" sz="2000" dirty="0">
              <a:solidFill>
                <a:schemeClr val="tx1">
                  <a:lumMod val="65000"/>
                  <a:lumOff val="35000"/>
                </a:schemeClr>
              </a:solidFill>
              <a:latin typeface="Georgia" pitchFamily="18" charset="0"/>
              <a:cs typeface="Segoe UI" pitchFamily="34" charset="0"/>
            </a:endParaRPr>
          </a:p>
          <a:p>
            <a:pPr marL="514350" lvl="0" indent="-51435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marL="514350" lvl="0" indent="-51435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marL="514350" lvl="0" indent="-514350">
              <a:spcBef>
                <a:spcPct val="20000"/>
              </a:spcBef>
              <a:buAutoNum type="romanLcParenBoth"/>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endParaRPr lang="en-US" sz="2000" dirty="0">
              <a:solidFill>
                <a:schemeClr val="tx1">
                  <a:lumMod val="65000"/>
                  <a:lumOff val="35000"/>
                </a:schemeClr>
              </a:solidFill>
              <a:latin typeface="Georgia" pitchFamily="18" charset="0"/>
              <a:cs typeface="Segoe UI" pitchFamily="34" charset="0"/>
            </a:endParaRPr>
          </a:p>
          <a:p>
            <a:pPr lvl="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endParaRPr lang="en-US" sz="2000" i="1" dirty="0">
              <a:solidFill>
                <a:schemeClr val="tx1">
                  <a:lumMod val="65000"/>
                  <a:lumOff val="35000"/>
                </a:schemeClr>
              </a:solidFill>
              <a:latin typeface="Georgia" pitchFamily="18" charset="0"/>
              <a:cs typeface="Segoe UI" pitchFamily="34" charset="0"/>
            </a:endParaRPr>
          </a:p>
          <a:p>
            <a:pPr lvl="0">
              <a:spcBef>
                <a:spcPct val="20000"/>
              </a:spcBef>
              <a:defRPr/>
            </a:pPr>
            <a:endParaRPr lang="en-US" sz="2000" i="1" dirty="0">
              <a:solidFill>
                <a:schemeClr val="tx1">
                  <a:lumMod val="65000"/>
                  <a:lumOff val="35000"/>
                </a:schemeClr>
              </a:solidFill>
              <a:latin typeface="Georgia" pitchFamily="18" charset="0"/>
              <a:cs typeface="Segoe UI" pitchFamily="34" charset="0"/>
            </a:endParaRPr>
          </a:p>
          <a:p>
            <a:pPr lvl="0">
              <a:spcBef>
                <a:spcPct val="20000"/>
              </a:spcBef>
              <a:defRPr/>
            </a:pPr>
            <a:endParaRPr lang="en-US" sz="2000" i="1" dirty="0">
              <a:solidFill>
                <a:schemeClr val="tx1">
                  <a:lumMod val="65000"/>
                  <a:lumOff val="35000"/>
                </a:schemeClr>
              </a:solidFill>
              <a:latin typeface="Georgia" pitchFamily="18" charset="0"/>
              <a:cs typeface="Segoe UI" pitchFamily="34" charset="0"/>
            </a:endParaRPr>
          </a:p>
          <a:p>
            <a:pPr lvl="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endParaRPr lang="en-US" sz="2000" dirty="0">
              <a:solidFill>
                <a:schemeClr val="tx1">
                  <a:lumMod val="65000"/>
                  <a:lumOff val="35000"/>
                </a:schemeClr>
              </a:solidFill>
              <a:latin typeface="Georgia" pitchFamily="18" charset="0"/>
              <a:cs typeface="Segoe UI" pitchFamily="34" charset="0"/>
            </a:endParaRP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65000"/>
                  <a:lumOff val="35000"/>
                </a:schemeClr>
              </a:solidFill>
              <a:latin typeface="Georgia" pitchFamily="18" charset="0"/>
              <a:cs typeface="Segoe UI" pitchFamily="34" charset="0"/>
            </a:endParaRPr>
          </a:p>
          <a:p>
            <a:endParaRPr lang="en-GB" sz="1200" dirty="0" smtClean="0"/>
          </a:p>
        </p:txBody>
      </p:sp>
      <p:sp>
        <p:nvSpPr>
          <p:cNvPr id="5" name="Title 1"/>
          <p:cNvSpPr txBox="1">
            <a:spLocks/>
          </p:cNvSpPr>
          <p:nvPr/>
        </p:nvSpPr>
        <p:spPr>
          <a:xfrm>
            <a:off x="0" y="785802"/>
            <a:ext cx="6572264" cy="714372"/>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chemeClr val="bg1">
                    <a:lumMod val="85000"/>
                  </a:schemeClr>
                </a:solidFill>
                <a:latin typeface="Georgia" pitchFamily="18" charset="0"/>
                <a:ea typeface="+mj-ea"/>
                <a:cs typeface="+mj-cs"/>
              </a:rPr>
              <a:t>communicating with the dead </a:t>
            </a:r>
            <a:endParaRPr kumimoji="0" lang="en-US" sz="4000" b="0" i="0" u="none" strike="noStrike" kern="1200" cap="none" spc="0" normalizeH="0" baseline="0" noProof="0" dirty="0">
              <a:ln>
                <a:noFill/>
              </a:ln>
              <a:solidFill>
                <a:schemeClr val="bg1">
                  <a:lumMod val="85000"/>
                </a:schemeClr>
              </a:solidFill>
              <a:effectLst/>
              <a:uLnTx/>
              <a:uFillTx/>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042"/>
            <a:ext cx="7829576" cy="5357850"/>
          </a:xfrm>
        </p:spPr>
        <p:txBody>
          <a:bodyPr>
            <a:normAutofit/>
          </a:bodyPr>
          <a:lstStyle/>
          <a:p>
            <a:pPr algn="l">
              <a:defRPr/>
            </a:pPr>
            <a:r>
              <a:rPr lang="en-US" sz="2400" dirty="0" smtClean="0">
                <a:solidFill>
                  <a:schemeClr val="bg1">
                    <a:lumMod val="95000"/>
                  </a:schemeClr>
                </a:solidFill>
                <a:latin typeface="Georgia" pitchFamily="18" charset="0"/>
              </a:rPr>
              <a:t>“</a:t>
            </a:r>
            <a:r>
              <a:rPr lang="en-US" sz="2000" dirty="0" smtClean="0">
                <a:solidFill>
                  <a:schemeClr val="bg1">
                    <a:lumMod val="95000"/>
                  </a:schemeClr>
                </a:solidFill>
                <a:latin typeface="Georgia" pitchFamily="18" charset="0"/>
              </a:rPr>
              <a:t>I put his mobile phone in his coffin with him, right next to his ear. He got commiserated with his mobile. </a:t>
            </a:r>
            <a:br>
              <a:rPr lang="en-US" sz="2000" dirty="0" smtClean="0">
                <a:solidFill>
                  <a:schemeClr val="bg1">
                    <a:lumMod val="95000"/>
                  </a:schemeClr>
                </a:solidFill>
                <a:latin typeface="Georgia" pitchFamily="18" charset="0"/>
              </a:rPr>
            </a:br>
            <a:r>
              <a:rPr lang="en-US" sz="2000" dirty="0" smtClean="0">
                <a:solidFill>
                  <a:schemeClr val="bg1">
                    <a:lumMod val="95000"/>
                  </a:schemeClr>
                </a:solidFill>
                <a:latin typeface="Georgia" pitchFamily="18" charset="0"/>
              </a:rPr>
              <a:t/>
            </a:r>
            <a:br>
              <a:rPr lang="en-US" sz="2000" dirty="0" smtClean="0">
                <a:solidFill>
                  <a:schemeClr val="bg1">
                    <a:lumMod val="95000"/>
                  </a:schemeClr>
                </a:solidFill>
                <a:latin typeface="Georgia" pitchFamily="18" charset="0"/>
              </a:rPr>
            </a:br>
            <a:r>
              <a:rPr lang="en-US" sz="3000" dirty="0" smtClean="0">
                <a:solidFill>
                  <a:srgbClr val="FFFF99"/>
                </a:solidFill>
                <a:latin typeface="Georgia" pitchFamily="18" charset="0"/>
              </a:rPr>
              <a:t>I would text ‘miss you’ or the score when Arsenal won [football] matches </a:t>
            </a:r>
            <a:r>
              <a:rPr lang="en-US" sz="2000" dirty="0" smtClean="0">
                <a:solidFill>
                  <a:schemeClr val="bg1">
                    <a:lumMod val="85000"/>
                  </a:schemeClr>
                </a:solidFill>
                <a:latin typeface="Georgia" pitchFamily="18" charset="0"/>
              </a:rPr>
              <a:t>or …something about the happy times we had together</a:t>
            </a:r>
            <a:r>
              <a:rPr lang="en-US" sz="2000" dirty="0" smtClean="0">
                <a:solidFill>
                  <a:schemeClr val="bg1">
                    <a:lumMod val="95000"/>
                  </a:schemeClr>
                </a:solidFill>
                <a:latin typeface="Georgia" pitchFamily="18" charset="0"/>
              </a:rPr>
              <a:t>. Things like that.” </a:t>
            </a:r>
            <a:r>
              <a:rPr lang="en-US" sz="2400" dirty="0" smtClean="0">
                <a:solidFill>
                  <a:schemeClr val="bg1">
                    <a:lumMod val="95000"/>
                  </a:schemeClr>
                </a:solidFill>
                <a:latin typeface="Georgia" pitchFamily="18" charset="0"/>
              </a:rPr>
              <a:t/>
            </a:r>
            <a:br>
              <a:rPr lang="en-US" sz="2400" dirty="0" smtClean="0">
                <a:solidFill>
                  <a:schemeClr val="bg1">
                    <a:lumMod val="95000"/>
                  </a:schemeClr>
                </a:solidFill>
                <a:latin typeface="Georgia" pitchFamily="18" charset="0"/>
              </a:rPr>
            </a:br>
            <a:r>
              <a:rPr lang="en-US" sz="2400" dirty="0" smtClean="0">
                <a:solidFill>
                  <a:schemeClr val="bg1">
                    <a:lumMod val="95000"/>
                  </a:schemeClr>
                </a:solidFill>
                <a:latin typeface="Georgia" pitchFamily="18" charset="0"/>
              </a:rPr>
              <a:t/>
            </a:r>
            <a:br>
              <a:rPr lang="en-US" sz="2400" dirty="0" smtClean="0">
                <a:solidFill>
                  <a:schemeClr val="bg1">
                    <a:lumMod val="95000"/>
                  </a:schemeClr>
                </a:solidFill>
                <a:latin typeface="Georgia" pitchFamily="18" charset="0"/>
              </a:rPr>
            </a:br>
            <a:r>
              <a:rPr lang="en-US" sz="2000" dirty="0" smtClean="0">
                <a:solidFill>
                  <a:schemeClr val="bg1">
                    <a:lumMod val="95000"/>
                  </a:schemeClr>
                </a:solidFill>
                <a:latin typeface="Georgia" pitchFamily="18" charset="0"/>
              </a:rPr>
              <a:t>(P9)</a:t>
            </a:r>
            <a:endParaRPr lang="en-US" sz="2000" dirty="0">
              <a:solidFill>
                <a:schemeClr val="bg1">
                  <a:lumMod val="95000"/>
                </a:schemeClr>
              </a:solidFill>
              <a:latin typeface="Georgia"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pPr marL="514350" lvl="0" indent="-514350">
              <a:spcBef>
                <a:spcPct val="20000"/>
              </a:spcBef>
              <a:defRPr/>
            </a:pPr>
            <a:r>
              <a:rPr lang="en-GB" sz="2000" dirty="0" smtClean="0">
                <a:solidFill>
                  <a:schemeClr val="tx1">
                    <a:lumMod val="65000"/>
                    <a:lumOff val="35000"/>
                  </a:schemeClr>
                </a:solidFill>
                <a:latin typeface="Georgia" pitchFamily="18" charset="0"/>
                <a:cs typeface="Segoe UI" pitchFamily="34" charset="0"/>
              </a:rPr>
              <a:t>the act of bequeathing objects has certain properties</a:t>
            </a:r>
          </a:p>
          <a:p>
            <a:pPr marL="514350" lvl="0" indent="-514350">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marL="514350" lvl="0" indent="-514350">
              <a:spcBef>
                <a:spcPct val="20000"/>
              </a:spcBef>
              <a:defRPr/>
            </a:pPr>
            <a:r>
              <a:rPr lang="en-GB" sz="2000" dirty="0" smtClean="0">
                <a:solidFill>
                  <a:schemeClr val="tx1">
                    <a:lumMod val="65000"/>
                    <a:lumOff val="35000"/>
                  </a:schemeClr>
                </a:solidFill>
                <a:latin typeface="Georgia" pitchFamily="18" charset="0"/>
                <a:cs typeface="Segoe UI" pitchFamily="34" charset="0"/>
              </a:rPr>
              <a:t>the </a:t>
            </a:r>
            <a:r>
              <a:rPr lang="en-GB" sz="2000" dirty="0">
                <a:solidFill>
                  <a:schemeClr val="tx1">
                    <a:lumMod val="65000"/>
                    <a:lumOff val="35000"/>
                  </a:schemeClr>
                </a:solidFill>
                <a:latin typeface="Georgia" pitchFamily="18" charset="0"/>
                <a:cs typeface="Segoe UI" pitchFamily="34" charset="0"/>
              </a:rPr>
              <a:t>process of passing things down invokes the </a:t>
            </a:r>
          </a:p>
          <a:p>
            <a:pPr marL="514350" lvl="0" indent="-514350">
              <a:spcBef>
                <a:spcPct val="20000"/>
              </a:spcBef>
              <a:defRPr/>
            </a:pPr>
            <a:r>
              <a:rPr lang="en-GB" sz="2000" dirty="0" smtClean="0">
                <a:solidFill>
                  <a:schemeClr val="tx1">
                    <a:lumMod val="65000"/>
                    <a:lumOff val="35000"/>
                  </a:schemeClr>
                </a:solidFill>
                <a:latin typeface="Georgia" pitchFamily="18" charset="0"/>
                <a:cs typeface="Segoe UI" pitchFamily="34" charset="0"/>
              </a:rPr>
              <a:t>social relationship</a:t>
            </a:r>
          </a:p>
          <a:p>
            <a:pPr marL="514350" lvl="0" indent="-514350">
              <a:spcBef>
                <a:spcPct val="20000"/>
              </a:spcBef>
              <a:defRPr/>
            </a:pPr>
            <a:endParaRPr lang="en-GB" sz="2000" dirty="0">
              <a:solidFill>
                <a:schemeClr val="tx1">
                  <a:lumMod val="65000"/>
                  <a:lumOff val="35000"/>
                </a:schemeClr>
              </a:solidFill>
              <a:latin typeface="Georgia" pitchFamily="18" charset="0"/>
              <a:cs typeface="Segoe UI" pitchFamily="34" charset="0"/>
            </a:endParaRPr>
          </a:p>
          <a:p>
            <a:pPr marL="514350" lvl="0" indent="-514350">
              <a:spcBef>
                <a:spcPct val="20000"/>
              </a:spcBef>
              <a:defRPr/>
            </a:pPr>
            <a:r>
              <a:rPr lang="en-GB" sz="2000" dirty="0" smtClean="0">
                <a:solidFill>
                  <a:schemeClr val="tx1">
                    <a:lumMod val="65000"/>
                    <a:lumOff val="35000"/>
                  </a:schemeClr>
                </a:solidFill>
                <a:latin typeface="Georgia" pitchFamily="18" charset="0"/>
                <a:cs typeface="Segoe UI" pitchFamily="34" charset="0"/>
              </a:rPr>
              <a:t>the peculiarity of the relationship is its </a:t>
            </a:r>
            <a:r>
              <a:rPr lang="en-GB" sz="2000" b="1" dirty="0" smtClean="0">
                <a:solidFill>
                  <a:schemeClr val="tx1">
                    <a:lumMod val="65000"/>
                    <a:lumOff val="35000"/>
                  </a:schemeClr>
                </a:solidFill>
                <a:latin typeface="Georgia" pitchFamily="18" charset="0"/>
                <a:cs typeface="Segoe UI" pitchFamily="34" charset="0"/>
              </a:rPr>
              <a:t>asymmetric:</a:t>
            </a:r>
            <a:endParaRPr lang="en-GB" sz="2000" dirty="0" smtClean="0">
              <a:solidFill>
                <a:schemeClr val="tx1">
                  <a:lumMod val="65000"/>
                  <a:lumOff val="35000"/>
                </a:schemeClr>
              </a:solidFill>
              <a:latin typeface="Georgia" pitchFamily="18" charset="0"/>
              <a:cs typeface="Segoe UI" pitchFamily="34" charset="0"/>
            </a:endParaRPr>
          </a:p>
          <a:p>
            <a:pPr lvl="0">
              <a:spcBef>
                <a:spcPct val="20000"/>
              </a:spcBef>
              <a:defRPr/>
            </a:pPr>
            <a:r>
              <a:rPr lang="en-GB" sz="2000" dirty="0" smtClean="0">
                <a:solidFill>
                  <a:schemeClr val="tx1">
                    <a:lumMod val="65000"/>
                    <a:lumOff val="35000"/>
                  </a:schemeClr>
                </a:solidFill>
                <a:latin typeface="Georgia" pitchFamily="18" charset="0"/>
                <a:cs typeface="Segoe UI" pitchFamily="34" charset="0"/>
              </a:rPr>
              <a:t>	the bereaved are left to come to grips with why they 	were </a:t>
            </a:r>
            <a:r>
              <a:rPr lang="en-GB" sz="2000" b="1" dirty="0">
                <a:solidFill>
                  <a:schemeClr val="tx1">
                    <a:lumMod val="65000"/>
                    <a:lumOff val="35000"/>
                  </a:schemeClr>
                </a:solidFill>
                <a:latin typeface="Georgia" pitchFamily="18" charset="0"/>
                <a:cs typeface="Segoe UI" pitchFamily="34" charset="0"/>
              </a:rPr>
              <a:t>chosen to be the bearer of particular </a:t>
            </a:r>
            <a:r>
              <a:rPr lang="en-GB" sz="2000" b="1" dirty="0" smtClean="0">
                <a:solidFill>
                  <a:schemeClr val="tx1">
                    <a:lumMod val="65000"/>
                    <a:lumOff val="35000"/>
                  </a:schemeClr>
                </a:solidFill>
                <a:latin typeface="Georgia" pitchFamily="18" charset="0"/>
                <a:cs typeface="Segoe UI" pitchFamily="34" charset="0"/>
              </a:rPr>
              <a:t>things</a:t>
            </a:r>
          </a:p>
          <a:p>
            <a:pPr lvl="0">
              <a:spcBef>
                <a:spcPct val="20000"/>
              </a:spcBef>
              <a:defRPr/>
            </a:pPr>
            <a:endParaRPr lang="en-GB" sz="2000" b="1" dirty="0" smtClean="0">
              <a:solidFill>
                <a:schemeClr val="tx1">
                  <a:lumMod val="65000"/>
                  <a:lumOff val="35000"/>
                </a:schemeClr>
              </a:solidFill>
              <a:latin typeface="Georgia" pitchFamily="18" charset="0"/>
              <a:cs typeface="Segoe UI" pitchFamily="34" charset="0"/>
            </a:endParaRPr>
          </a:p>
          <a:p>
            <a:pPr lvl="0">
              <a:spcBef>
                <a:spcPct val="20000"/>
              </a:spcBef>
              <a:defRPr/>
            </a:pPr>
            <a:endParaRPr lang="en-GB" sz="2000" b="1" dirty="0" smtClean="0">
              <a:solidFill>
                <a:schemeClr val="tx1">
                  <a:lumMod val="65000"/>
                  <a:lumOff val="35000"/>
                </a:schemeClr>
              </a:solidFill>
              <a:latin typeface="Georgia" pitchFamily="18" charset="0"/>
              <a:cs typeface="Segoe UI" pitchFamily="34" charset="0"/>
            </a:endParaRPr>
          </a:p>
          <a:p>
            <a:pPr>
              <a:spcBef>
                <a:spcPct val="20000"/>
              </a:spcBef>
              <a:defRPr/>
            </a:pPr>
            <a:endParaRPr lang="en-GB" sz="1200" dirty="0" smtClean="0">
              <a:solidFill>
                <a:schemeClr val="tx1">
                  <a:lumMod val="65000"/>
                  <a:lumOff val="35000"/>
                </a:schemeClr>
              </a:solidFill>
            </a:endParaRPr>
          </a:p>
          <a:p>
            <a:pPr>
              <a:spcBef>
                <a:spcPct val="20000"/>
              </a:spcBef>
              <a:defRPr/>
            </a:pPr>
            <a:endParaRPr lang="en-GB" sz="1200" dirty="0" smtClean="0">
              <a:solidFill>
                <a:schemeClr val="tx1">
                  <a:lumMod val="65000"/>
                  <a:lumOff val="35000"/>
                </a:schemeClr>
              </a:solidFill>
            </a:endParaRPr>
          </a:p>
          <a:p>
            <a:pPr>
              <a:spcBef>
                <a:spcPct val="20000"/>
              </a:spcBef>
              <a:defRPr/>
            </a:pPr>
            <a:endParaRPr lang="en-GB" sz="1200" dirty="0" smtClean="0">
              <a:solidFill>
                <a:schemeClr val="tx1">
                  <a:lumMod val="65000"/>
                  <a:lumOff val="35000"/>
                </a:schemeClr>
              </a:solidFill>
            </a:endParaRPr>
          </a:p>
          <a:p>
            <a:pPr>
              <a:spcBef>
                <a:spcPct val="20000"/>
              </a:spcBef>
              <a:defRPr/>
            </a:pPr>
            <a:endParaRPr lang="en-GB" sz="1200" dirty="0" smtClean="0">
              <a:solidFill>
                <a:schemeClr val="tx1">
                  <a:lumMod val="65000"/>
                  <a:lumOff val="35000"/>
                </a:schemeClr>
              </a:solidFill>
            </a:endParaRPr>
          </a:p>
          <a:p>
            <a:pPr>
              <a:spcBef>
                <a:spcPct val="20000"/>
              </a:spcBef>
              <a:defRPr/>
            </a:pPr>
            <a:r>
              <a:rPr lang="en-US" sz="1200" dirty="0" err="1" smtClean="0">
                <a:solidFill>
                  <a:schemeClr val="tx1">
                    <a:lumMod val="65000"/>
                    <a:lumOff val="35000"/>
                  </a:schemeClr>
                </a:solidFill>
              </a:rPr>
              <a:t>Hallam</a:t>
            </a:r>
            <a:r>
              <a:rPr lang="en-US" sz="1200" dirty="0" smtClean="0">
                <a:solidFill>
                  <a:schemeClr val="tx1">
                    <a:lumMod val="65000"/>
                    <a:lumOff val="35000"/>
                  </a:schemeClr>
                </a:solidFill>
              </a:rPr>
              <a:t>, E., Hockey, J. 2001. </a:t>
            </a:r>
            <a:r>
              <a:rPr lang="en-US" sz="1200" i="1" dirty="0" smtClean="0">
                <a:solidFill>
                  <a:schemeClr val="tx1">
                    <a:lumMod val="65000"/>
                    <a:lumOff val="35000"/>
                  </a:schemeClr>
                </a:solidFill>
              </a:rPr>
              <a:t>Death, Memory and Material Culture, Oxford, Berg.</a:t>
            </a:r>
            <a:endParaRPr lang="en-GB" sz="1200" dirty="0" smtClean="0">
              <a:solidFill>
                <a:schemeClr val="tx1">
                  <a:lumMod val="65000"/>
                  <a:lumOff val="35000"/>
                </a:schemeClr>
              </a:solidFill>
            </a:endParaRPr>
          </a:p>
          <a:p>
            <a:pPr>
              <a:spcBef>
                <a:spcPct val="20000"/>
              </a:spcBef>
              <a:defRPr/>
            </a:pPr>
            <a:r>
              <a:rPr lang="en-GB" sz="1200" dirty="0" smtClean="0">
                <a:solidFill>
                  <a:schemeClr val="tx1">
                    <a:lumMod val="65000"/>
                    <a:lumOff val="35000"/>
                  </a:schemeClr>
                </a:solidFill>
              </a:rPr>
              <a:t>Finch, J., Mason, J. 2000. </a:t>
            </a:r>
            <a:r>
              <a:rPr lang="en-GB" sz="1200" i="1" dirty="0" smtClean="0">
                <a:solidFill>
                  <a:schemeClr val="tx1">
                    <a:lumMod val="65000"/>
                    <a:lumOff val="35000"/>
                  </a:schemeClr>
                </a:solidFill>
              </a:rPr>
              <a:t>Passing On: Kinship &amp; Inheritance in England</a:t>
            </a:r>
            <a:r>
              <a:rPr lang="en-GB" sz="1200" dirty="0" smtClean="0">
                <a:solidFill>
                  <a:schemeClr val="tx1">
                    <a:lumMod val="65000"/>
                    <a:lumOff val="35000"/>
                  </a:schemeClr>
                </a:solidFill>
              </a:rPr>
              <a:t>. </a:t>
            </a:r>
            <a:r>
              <a:rPr lang="en-GB" sz="1200" dirty="0" err="1" smtClean="0">
                <a:solidFill>
                  <a:schemeClr val="tx1">
                    <a:lumMod val="65000"/>
                    <a:lumOff val="35000"/>
                  </a:schemeClr>
                </a:solidFill>
              </a:rPr>
              <a:t>Routledge</a:t>
            </a:r>
            <a:r>
              <a:rPr lang="en-GB" sz="1200" dirty="0" smtClean="0">
                <a:solidFill>
                  <a:schemeClr val="tx1">
                    <a:lumMod val="65000"/>
                    <a:lumOff val="35000"/>
                  </a:schemeClr>
                </a:solidFill>
              </a:rPr>
              <a:t>.</a:t>
            </a:r>
            <a:r>
              <a:rPr lang="en-GB" sz="1200" i="1" dirty="0" smtClean="0">
                <a:solidFill>
                  <a:schemeClr val="tx1">
                    <a:lumMod val="65000"/>
                    <a:lumOff val="35000"/>
                  </a:schemeClr>
                </a:solidFill>
              </a:rPr>
              <a:t> </a:t>
            </a:r>
          </a:p>
          <a:p>
            <a:pPr lvl="0">
              <a:spcBef>
                <a:spcPct val="20000"/>
              </a:spcBef>
              <a:defRPr/>
            </a:pPr>
            <a:endParaRPr lang="en-US" sz="2000" b="1" dirty="0" smtClean="0">
              <a:solidFill>
                <a:schemeClr val="tx1">
                  <a:lumMod val="65000"/>
                  <a:lumOff val="35000"/>
                </a:schemeClr>
              </a:solidFill>
              <a:latin typeface="Georgia" pitchFamily="18" charset="0"/>
              <a:cs typeface="Segoe UI" pitchFamily="34" charset="0"/>
            </a:endParaRPr>
          </a:p>
          <a:p>
            <a:pPr lvl="0">
              <a:spcBef>
                <a:spcPct val="20000"/>
              </a:spcBef>
              <a:defRPr/>
            </a:pPr>
            <a:endParaRPr lang="en-US" sz="2000" i="1" dirty="0">
              <a:solidFill>
                <a:schemeClr val="tx1">
                  <a:lumMod val="65000"/>
                  <a:lumOff val="35000"/>
                </a:schemeClr>
              </a:solidFill>
              <a:latin typeface="Georgia" pitchFamily="18" charset="0"/>
              <a:cs typeface="Segoe UI" pitchFamily="34" charset="0"/>
            </a:endParaRPr>
          </a:p>
          <a:p>
            <a:pPr lvl="0">
              <a:spcBef>
                <a:spcPct val="20000"/>
              </a:spcBef>
              <a:defRPr/>
            </a:pPr>
            <a:endParaRPr lang="en-US" sz="2000" i="1" dirty="0">
              <a:solidFill>
                <a:schemeClr val="tx1">
                  <a:lumMod val="65000"/>
                  <a:lumOff val="35000"/>
                </a:schemeClr>
              </a:solidFill>
              <a:latin typeface="Georgia" pitchFamily="18" charset="0"/>
              <a:cs typeface="Segoe UI" pitchFamily="34" charset="0"/>
            </a:endParaRPr>
          </a:p>
          <a:p>
            <a:pPr lvl="0">
              <a:spcBef>
                <a:spcPct val="20000"/>
              </a:spcBef>
              <a:defRPr/>
            </a:pPr>
            <a:endParaRPr lang="en-US" sz="2000" i="1" dirty="0">
              <a:solidFill>
                <a:schemeClr val="tx1">
                  <a:lumMod val="65000"/>
                  <a:lumOff val="35000"/>
                </a:schemeClr>
              </a:solidFill>
              <a:latin typeface="Georgia" pitchFamily="18" charset="0"/>
              <a:cs typeface="Segoe UI" pitchFamily="34" charset="0"/>
            </a:endParaRPr>
          </a:p>
          <a:p>
            <a:pPr lvl="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endParaRPr lang="en-US" sz="2000" dirty="0">
              <a:solidFill>
                <a:schemeClr val="tx1">
                  <a:lumMod val="65000"/>
                  <a:lumOff val="35000"/>
                </a:schemeClr>
              </a:solidFill>
              <a:latin typeface="Georgia" pitchFamily="18" charset="0"/>
              <a:cs typeface="Segoe UI" pitchFamily="34" charset="0"/>
            </a:endParaRP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65000"/>
                  <a:lumOff val="35000"/>
                </a:schemeClr>
              </a:solidFill>
              <a:latin typeface="Georgia" pitchFamily="18" charset="0"/>
              <a:cs typeface="Segoe UI" pitchFamily="34" charset="0"/>
            </a:endParaRPr>
          </a:p>
          <a:p>
            <a:endParaRPr lang="en-GB" sz="1200" dirty="0" smtClean="0"/>
          </a:p>
        </p:txBody>
      </p:sp>
      <p:sp>
        <p:nvSpPr>
          <p:cNvPr id="5" name="Title 1"/>
          <p:cNvSpPr txBox="1">
            <a:spLocks/>
          </p:cNvSpPr>
          <p:nvPr/>
        </p:nvSpPr>
        <p:spPr>
          <a:xfrm>
            <a:off x="0" y="785802"/>
            <a:ext cx="2857488" cy="714372"/>
          </a:xfrm>
          <a:prstGeom prst="rect">
            <a:avLst/>
          </a:prstGeom>
          <a:solidFill>
            <a:schemeClr val="tx1"/>
          </a:solidFill>
        </p:spPr>
        <p:txBody>
          <a:bodyPr vert="horz" lIns="91440" tIns="45720" rIns="91440" bIns="45720" rtlCol="0" anchor="ctr">
            <a:noAutofit/>
          </a:bodyPr>
          <a:lstStyle/>
          <a:p>
            <a:pPr lvl="0">
              <a:spcBef>
                <a:spcPct val="0"/>
              </a:spcBef>
              <a:defRPr/>
            </a:pPr>
            <a:r>
              <a:rPr lang="en-US" sz="3800" dirty="0">
                <a:solidFill>
                  <a:schemeClr val="bg1">
                    <a:lumMod val="85000"/>
                  </a:schemeClr>
                </a:solidFill>
                <a:latin typeface="Georgia" pitchFamily="18" charset="0"/>
              </a:rPr>
              <a:t>bequeathing</a:t>
            </a:r>
            <a:endParaRPr lang="en-US" sz="4000" dirty="0">
              <a:solidFill>
                <a:schemeClr val="bg1">
                  <a:lumMod val="85000"/>
                </a:schemeClr>
              </a:solidFill>
              <a:latin typeface="Georgia"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pPr marL="514350" lvl="0" indent="-514350">
              <a:spcBef>
                <a:spcPct val="20000"/>
              </a:spcBef>
              <a:defRPr/>
            </a:pPr>
            <a:r>
              <a:rPr lang="en-GB" sz="2000" u="sng" dirty="0" smtClean="0">
                <a:solidFill>
                  <a:schemeClr val="tx1">
                    <a:lumMod val="65000"/>
                    <a:lumOff val="35000"/>
                  </a:schemeClr>
                </a:solidFill>
                <a:latin typeface="Georgia" pitchFamily="18" charset="0"/>
                <a:cs typeface="Segoe UI" pitchFamily="34" charset="0"/>
              </a:rPr>
              <a:t>objects of personal significance</a:t>
            </a:r>
          </a:p>
          <a:p>
            <a:pPr>
              <a:spcBef>
                <a:spcPct val="20000"/>
              </a:spcBef>
              <a:defRPr/>
            </a:pPr>
            <a:r>
              <a:rPr lang="en-GB" sz="2000" dirty="0" smtClean="0">
                <a:solidFill>
                  <a:schemeClr val="tx1">
                    <a:lumMod val="65000"/>
                    <a:lumOff val="35000"/>
                  </a:schemeClr>
                </a:solidFill>
                <a:latin typeface="Georgia" pitchFamily="18" charset="0"/>
                <a:cs typeface="Segoe UI" pitchFamily="34" charset="0"/>
              </a:rPr>
              <a:t>idiosyncratic aspects of personal relationships</a:t>
            </a: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r>
              <a:rPr lang="en-GB" sz="2000" b="1" dirty="0" smtClean="0">
                <a:solidFill>
                  <a:schemeClr val="tx1">
                    <a:lumMod val="65000"/>
                    <a:lumOff val="35000"/>
                  </a:schemeClr>
                </a:solidFill>
                <a:latin typeface="Georgia" pitchFamily="18" charset="0"/>
                <a:cs typeface="Segoe UI" pitchFamily="34" charset="0"/>
              </a:rPr>
              <a:t>examples: </a:t>
            </a:r>
            <a:r>
              <a:rPr lang="en-GB" sz="2000" dirty="0" smtClean="0">
                <a:solidFill>
                  <a:schemeClr val="tx1">
                    <a:lumMod val="65000"/>
                    <a:lumOff val="35000"/>
                  </a:schemeClr>
                </a:solidFill>
                <a:latin typeface="Georgia" pitchFamily="18" charset="0"/>
                <a:cs typeface="Segoe UI" pitchFamily="34" charset="0"/>
              </a:rPr>
              <a:t>old pipe, collections of figurines, a sword, musical instruments, a pocket watch, a bullet</a:t>
            </a:r>
          </a:p>
          <a:p>
            <a:pPr marL="514350" lvl="0" indent="-514350">
              <a:spcBef>
                <a:spcPct val="20000"/>
              </a:spcBef>
              <a:defRPr/>
            </a:pPr>
            <a:endParaRPr lang="en-GB" sz="2000" b="1" dirty="0" smtClean="0">
              <a:solidFill>
                <a:schemeClr val="tx1">
                  <a:lumMod val="65000"/>
                  <a:lumOff val="35000"/>
                </a:schemeClr>
              </a:solidFill>
              <a:latin typeface="Georgia" pitchFamily="18" charset="0"/>
              <a:cs typeface="Segoe UI" pitchFamily="34" charset="0"/>
            </a:endParaRPr>
          </a:p>
          <a:p>
            <a:pPr marL="514350" lvl="0" indent="-514350">
              <a:spcBef>
                <a:spcPct val="20000"/>
              </a:spcBef>
              <a:defRPr/>
            </a:pPr>
            <a:r>
              <a:rPr lang="en-GB" sz="2000" u="sng" dirty="0" smtClean="0">
                <a:solidFill>
                  <a:srgbClr val="595959"/>
                </a:solidFill>
                <a:latin typeface="Georgia" pitchFamily="18" charset="0"/>
                <a:cs typeface="Segoe UI" pitchFamily="34" charset="0"/>
              </a:rPr>
              <a:t>objects of historical legacy</a:t>
            </a:r>
          </a:p>
          <a:p>
            <a:pPr>
              <a:spcBef>
                <a:spcPct val="20000"/>
              </a:spcBef>
              <a:defRPr/>
            </a:pPr>
            <a:r>
              <a:rPr lang="en-US" sz="2000" dirty="0" smtClean="0">
                <a:solidFill>
                  <a:schemeClr val="tx1">
                    <a:lumMod val="65000"/>
                    <a:lumOff val="35000"/>
                  </a:schemeClr>
                </a:solidFill>
                <a:latin typeface="Georgia" pitchFamily="18" charset="0"/>
                <a:cs typeface="Segoe UI" pitchFamily="34" charset="0"/>
              </a:rPr>
              <a:t>classic family heirlooms, ownership for many decades</a:t>
            </a: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r>
              <a:rPr lang="en-GB" sz="2000" b="1" dirty="0" smtClean="0">
                <a:solidFill>
                  <a:schemeClr val="tx1">
                    <a:lumMod val="65000"/>
                    <a:lumOff val="35000"/>
                  </a:schemeClr>
                </a:solidFill>
                <a:latin typeface="Georgia" pitchFamily="18" charset="0"/>
                <a:cs typeface="Segoe UI" pitchFamily="34" charset="0"/>
              </a:rPr>
              <a:t>examples:</a:t>
            </a:r>
            <a:r>
              <a:rPr lang="en-GB" sz="2000" dirty="0" smtClean="0">
                <a:solidFill>
                  <a:schemeClr val="tx1">
                    <a:lumMod val="65000"/>
                    <a:lumOff val="35000"/>
                  </a:schemeClr>
                </a:solidFill>
                <a:latin typeface="Georgia" pitchFamily="18" charset="0"/>
                <a:cs typeface="Segoe UI" pitchFamily="34" charset="0"/>
              </a:rPr>
              <a:t> </a:t>
            </a:r>
            <a:r>
              <a:rPr lang="en-US" sz="2000" dirty="0" smtClean="0">
                <a:solidFill>
                  <a:schemeClr val="tx1">
                    <a:lumMod val="65000"/>
                    <a:lumOff val="35000"/>
                  </a:schemeClr>
                </a:solidFill>
                <a:latin typeface="Georgia" pitchFamily="18" charset="0"/>
                <a:cs typeface="Segoe UI" pitchFamily="34" charset="0"/>
              </a:rPr>
              <a:t>early photos of long deceased family members, paintings illustrating family crests, family bibles</a:t>
            </a:r>
            <a:endParaRPr lang="en-GB" sz="2000" dirty="0" smtClean="0">
              <a:solidFill>
                <a:schemeClr val="tx1">
                  <a:lumMod val="65000"/>
                  <a:lumOff val="35000"/>
                </a:schemeClr>
              </a:solidFill>
              <a:latin typeface="Georgia" pitchFamily="18" charset="0"/>
              <a:cs typeface="Segoe UI" pitchFamily="34" charset="0"/>
            </a:endParaRPr>
          </a:p>
        </p:txBody>
      </p:sp>
      <p:sp>
        <p:nvSpPr>
          <p:cNvPr id="5" name="Title 1"/>
          <p:cNvSpPr txBox="1">
            <a:spLocks/>
          </p:cNvSpPr>
          <p:nvPr/>
        </p:nvSpPr>
        <p:spPr>
          <a:xfrm>
            <a:off x="0" y="785802"/>
            <a:ext cx="4343400" cy="714372"/>
          </a:xfrm>
          <a:prstGeom prst="rect">
            <a:avLst/>
          </a:prstGeom>
          <a:solidFill>
            <a:schemeClr val="tx1"/>
          </a:solidFill>
        </p:spPr>
        <p:txBody>
          <a:bodyPr vert="horz" lIns="91440" tIns="45720" rIns="91440" bIns="45720" rtlCol="0" anchor="ctr">
            <a:noAutofit/>
          </a:bodyPr>
          <a:lstStyle/>
          <a:p>
            <a:pPr lvl="0">
              <a:spcBef>
                <a:spcPct val="0"/>
              </a:spcBef>
              <a:defRPr/>
            </a:pPr>
            <a:r>
              <a:rPr lang="en-US" sz="3800" dirty="0" smtClean="0">
                <a:solidFill>
                  <a:schemeClr val="bg1">
                    <a:lumMod val="85000"/>
                  </a:schemeClr>
                </a:solidFill>
                <a:latin typeface="Georgia" pitchFamily="18" charset="0"/>
              </a:rPr>
              <a:t>bequeathed objects</a:t>
            </a:r>
            <a:endParaRPr lang="en-US" sz="4000" dirty="0">
              <a:solidFill>
                <a:schemeClr val="bg1">
                  <a:lumMod val="85000"/>
                </a:schemeClr>
              </a:solidFill>
              <a:latin typeface="Georgia"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pPr>
              <a:spcBef>
                <a:spcPct val="20000"/>
              </a:spcBef>
              <a:defRPr/>
            </a:pPr>
            <a:r>
              <a:rPr lang="en-GB" sz="2000" dirty="0" smtClean="0">
                <a:solidFill>
                  <a:schemeClr val="tx1">
                    <a:lumMod val="65000"/>
                    <a:lumOff val="35000"/>
                  </a:schemeClr>
                </a:solidFill>
                <a:latin typeface="Georgia" pitchFamily="18" charset="0"/>
                <a:cs typeface="Segoe UI" pitchFamily="34" charset="0"/>
              </a:rPr>
              <a:t>owed to </a:t>
            </a:r>
            <a:r>
              <a:rPr lang="en-GB" sz="2000" dirty="0">
                <a:solidFill>
                  <a:schemeClr val="tx1">
                    <a:lumMod val="65000"/>
                    <a:lumOff val="35000"/>
                  </a:schemeClr>
                </a:solidFill>
                <a:latin typeface="Georgia" pitchFamily="18" charset="0"/>
                <a:cs typeface="Segoe UI" pitchFamily="34" charset="0"/>
              </a:rPr>
              <a:t>the lives of the </a:t>
            </a:r>
            <a:r>
              <a:rPr lang="en-GB" sz="2000" dirty="0" smtClean="0">
                <a:solidFill>
                  <a:schemeClr val="tx1">
                    <a:lumMod val="65000"/>
                    <a:lumOff val="35000"/>
                  </a:schemeClr>
                </a:solidFill>
                <a:latin typeface="Georgia" pitchFamily="18" charset="0"/>
                <a:cs typeface="Segoe UI" pitchFamily="34" charset="0"/>
              </a:rPr>
              <a:t>departed &amp; anticipated </a:t>
            </a:r>
            <a:r>
              <a:rPr lang="en-GB" sz="2000" dirty="0">
                <a:solidFill>
                  <a:schemeClr val="tx1">
                    <a:lumMod val="65000"/>
                    <a:lumOff val="35000"/>
                  </a:schemeClr>
                </a:solidFill>
                <a:latin typeface="Georgia" pitchFamily="18" charset="0"/>
                <a:cs typeface="Segoe UI" pitchFamily="34" charset="0"/>
              </a:rPr>
              <a:t>to</a:t>
            </a:r>
            <a:r>
              <a:rPr lang="en-GB" sz="2000" dirty="0" smtClean="0">
                <a:solidFill>
                  <a:schemeClr val="tx1">
                    <a:lumMod val="65000"/>
                    <a:lumOff val="35000"/>
                  </a:schemeClr>
                </a:solidFill>
                <a:latin typeface="Georgia" pitchFamily="18" charset="0"/>
                <a:cs typeface="Segoe UI" pitchFamily="34" charset="0"/>
              </a:rPr>
              <a:t> become historical </a:t>
            </a:r>
            <a:r>
              <a:rPr lang="en-GB" sz="2000" dirty="0">
                <a:solidFill>
                  <a:schemeClr val="tx1">
                    <a:lumMod val="65000"/>
                    <a:lumOff val="35000"/>
                  </a:schemeClr>
                </a:solidFill>
                <a:latin typeface="Georgia" pitchFamily="18" charset="0"/>
                <a:cs typeface="Segoe UI" pitchFamily="34" charset="0"/>
              </a:rPr>
              <a:t>legacy </a:t>
            </a:r>
            <a:r>
              <a:rPr lang="en-GB" sz="2000" dirty="0" smtClean="0">
                <a:solidFill>
                  <a:schemeClr val="tx1">
                    <a:lumMod val="65000"/>
                    <a:lumOff val="35000"/>
                  </a:schemeClr>
                </a:solidFill>
                <a:latin typeface="Georgia" pitchFamily="18" charset="0"/>
                <a:cs typeface="Segoe UI" pitchFamily="34" charset="0"/>
              </a:rPr>
              <a:t>heirlooms</a:t>
            </a:r>
          </a:p>
          <a:p>
            <a:pPr>
              <a:spcBef>
                <a:spcPct val="20000"/>
              </a:spcBef>
              <a:defRPr/>
            </a:pPr>
            <a:r>
              <a:rPr lang="en-GB" sz="2000" dirty="0" smtClean="0">
                <a:solidFill>
                  <a:schemeClr val="tx1">
                    <a:lumMod val="65000"/>
                    <a:lumOff val="35000"/>
                  </a:schemeClr>
                </a:solidFill>
                <a:latin typeface="Georgia" pitchFamily="18" charset="0"/>
                <a:cs typeface="Segoe UI" pitchFamily="34" charset="0"/>
              </a:rPr>
              <a:t/>
            </a:r>
            <a:br>
              <a:rPr lang="en-GB" sz="2000" dirty="0" smtClean="0">
                <a:solidFill>
                  <a:schemeClr val="tx1">
                    <a:lumMod val="65000"/>
                    <a:lumOff val="35000"/>
                  </a:schemeClr>
                </a:solidFill>
                <a:latin typeface="Georgia" pitchFamily="18" charset="0"/>
                <a:cs typeface="Segoe UI" pitchFamily="34" charset="0"/>
              </a:rPr>
            </a:br>
            <a:r>
              <a:rPr lang="en-GB" sz="2000" b="1" dirty="0" smtClean="0">
                <a:solidFill>
                  <a:schemeClr val="tx1">
                    <a:lumMod val="65000"/>
                    <a:lumOff val="35000"/>
                  </a:schemeClr>
                </a:solidFill>
                <a:latin typeface="Georgia" pitchFamily="18" charset="0"/>
                <a:cs typeface="Segoe UI" pitchFamily="34" charset="0"/>
              </a:rPr>
              <a:t>examples:</a:t>
            </a:r>
            <a:r>
              <a:rPr lang="en-GB" sz="2000" dirty="0" smtClean="0">
                <a:solidFill>
                  <a:schemeClr val="tx1">
                    <a:lumMod val="65000"/>
                    <a:lumOff val="35000"/>
                  </a:schemeClr>
                </a:solidFill>
                <a:latin typeface="Georgia" pitchFamily="18" charset="0"/>
                <a:cs typeface="Segoe UI" pitchFamily="34" charset="0"/>
              </a:rPr>
              <a:t> toolset, artworks produced by family members</a:t>
            </a: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r>
              <a:rPr lang="en-GB" sz="2000" b="1" dirty="0" smtClean="0">
                <a:solidFill>
                  <a:schemeClr val="tx1">
                    <a:lumMod val="65000"/>
                    <a:lumOff val="35000"/>
                  </a:schemeClr>
                </a:solidFill>
                <a:latin typeface="Georgia" pitchFamily="18" charset="0"/>
                <a:cs typeface="Segoe UI" pitchFamily="34" charset="0"/>
              </a:rPr>
              <a:t>exemplar:</a:t>
            </a:r>
            <a:r>
              <a:rPr lang="en-GB" sz="2000" dirty="0" smtClean="0">
                <a:solidFill>
                  <a:schemeClr val="tx1">
                    <a:lumMod val="65000"/>
                    <a:lumOff val="35000"/>
                  </a:schemeClr>
                </a:solidFill>
                <a:latin typeface="Georgia" pitchFamily="18" charset="0"/>
                <a:cs typeface="Segoe UI" pitchFamily="34" charset="0"/>
              </a:rPr>
              <a:t> 30+ years worth of diary entries recorded by grandmother &amp; mother</a:t>
            </a: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endParaRPr lang="en-GB" sz="2000" dirty="0">
              <a:solidFill>
                <a:schemeClr val="tx1">
                  <a:lumMod val="65000"/>
                  <a:lumOff val="35000"/>
                </a:schemeClr>
              </a:solidFill>
              <a:latin typeface="Georgia" pitchFamily="18" charset="0"/>
              <a:cs typeface="Segoe UI" pitchFamily="34" charset="0"/>
            </a:endParaRP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endParaRPr lang="en-US" sz="2000" i="1" dirty="0">
              <a:solidFill>
                <a:schemeClr val="tx1">
                  <a:lumMod val="65000"/>
                  <a:lumOff val="35000"/>
                </a:schemeClr>
              </a:solidFill>
              <a:latin typeface="Georgia" pitchFamily="18" charset="0"/>
              <a:cs typeface="Segoe UI" pitchFamily="34" charset="0"/>
            </a:endParaRPr>
          </a:p>
          <a:p>
            <a:pPr lvl="0">
              <a:spcBef>
                <a:spcPct val="20000"/>
              </a:spcBef>
              <a:defRPr/>
            </a:pPr>
            <a:endParaRPr lang="en-US" sz="2000" i="1" dirty="0">
              <a:solidFill>
                <a:schemeClr val="tx1">
                  <a:lumMod val="65000"/>
                  <a:lumOff val="35000"/>
                </a:schemeClr>
              </a:solidFill>
              <a:latin typeface="Georgia" pitchFamily="18" charset="0"/>
              <a:cs typeface="Segoe UI" pitchFamily="34" charset="0"/>
            </a:endParaRPr>
          </a:p>
          <a:p>
            <a:pPr lvl="0">
              <a:spcBef>
                <a:spcPct val="20000"/>
              </a:spcBef>
              <a:defRPr/>
            </a:pPr>
            <a:endParaRPr lang="en-US" sz="2000" i="1" dirty="0">
              <a:solidFill>
                <a:schemeClr val="tx1">
                  <a:lumMod val="65000"/>
                  <a:lumOff val="35000"/>
                </a:schemeClr>
              </a:solidFill>
              <a:latin typeface="Georgia" pitchFamily="18" charset="0"/>
              <a:cs typeface="Segoe UI" pitchFamily="34" charset="0"/>
            </a:endParaRPr>
          </a:p>
          <a:p>
            <a:pPr lvl="0">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lvl="0">
              <a:spcBef>
                <a:spcPct val="20000"/>
              </a:spcBef>
              <a:defRPr/>
            </a:pPr>
            <a:endParaRPr lang="en-US" sz="2000" dirty="0">
              <a:solidFill>
                <a:schemeClr val="tx1">
                  <a:lumMod val="65000"/>
                  <a:lumOff val="35000"/>
                </a:schemeClr>
              </a:solidFill>
              <a:latin typeface="Georgia" pitchFamily="18" charset="0"/>
              <a:cs typeface="Segoe UI" pitchFamily="34" charset="0"/>
            </a:endParaRP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65000"/>
                  <a:lumOff val="35000"/>
                </a:schemeClr>
              </a:solidFill>
              <a:latin typeface="Georgia" pitchFamily="18" charset="0"/>
              <a:cs typeface="Segoe UI" pitchFamily="34" charset="0"/>
            </a:endParaRPr>
          </a:p>
          <a:p>
            <a:endParaRPr lang="en-GB" sz="1200" dirty="0" smtClean="0"/>
          </a:p>
        </p:txBody>
      </p:sp>
      <p:sp>
        <p:nvSpPr>
          <p:cNvPr id="5" name="Title 1"/>
          <p:cNvSpPr txBox="1">
            <a:spLocks/>
          </p:cNvSpPr>
          <p:nvPr/>
        </p:nvSpPr>
        <p:spPr>
          <a:xfrm>
            <a:off x="0" y="785802"/>
            <a:ext cx="6215074" cy="714372"/>
          </a:xfrm>
          <a:prstGeom prst="rect">
            <a:avLst/>
          </a:prstGeom>
          <a:solidFill>
            <a:schemeClr val="tx1"/>
          </a:solidFill>
        </p:spPr>
        <p:txBody>
          <a:bodyPr vert="horz" lIns="91440" tIns="45720" rIns="91440" bIns="45720" rtlCol="0" anchor="ctr">
            <a:noAutofit/>
          </a:bodyPr>
          <a:lstStyle/>
          <a:p>
            <a:pPr lvl="0">
              <a:spcBef>
                <a:spcPct val="0"/>
              </a:spcBef>
              <a:defRPr/>
            </a:pPr>
            <a:r>
              <a:rPr lang="en-US" sz="3800" dirty="0" smtClean="0">
                <a:solidFill>
                  <a:schemeClr val="bg1">
                    <a:lumMod val="85000"/>
                  </a:schemeClr>
                </a:solidFill>
                <a:latin typeface="Georgia" pitchFamily="18" charset="0"/>
              </a:rPr>
              <a:t>objects of anticipated legacy</a:t>
            </a:r>
            <a:endParaRPr lang="en-US" sz="4000" dirty="0">
              <a:solidFill>
                <a:schemeClr val="bg1">
                  <a:lumMod val="85000"/>
                </a:schemeClr>
              </a:solidFill>
              <a:latin typeface="Georgia" pitchFamily="18" charset="0"/>
            </a:endParaRPr>
          </a:p>
        </p:txBody>
      </p:sp>
      <p:pic>
        <p:nvPicPr>
          <p:cNvPr id="6" name="Picture 3"/>
          <p:cNvPicPr>
            <a:picLocks noChangeAspect="1" noChangeArrowheads="1"/>
          </p:cNvPicPr>
          <p:nvPr/>
        </p:nvPicPr>
        <p:blipFill>
          <a:blip r:embed="rId4" cstate="print">
            <a:grayscl/>
            <a:lum contrast="10000"/>
          </a:blip>
          <a:srcRect/>
          <a:stretch>
            <a:fillRect/>
          </a:stretch>
        </p:blipFill>
        <p:spPr bwMode="auto">
          <a:xfrm>
            <a:off x="1219200" y="4343400"/>
            <a:ext cx="2946400" cy="2209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500042"/>
            <a:ext cx="7758138" cy="6072230"/>
          </a:xfrm>
          <a:prstGeom prst="rect">
            <a:avLst/>
          </a:prstGeom>
        </p:spPr>
        <p:txBody>
          <a:bodyPr vert="horz" lIns="91440" tIns="45720" rIns="91440" bIns="45720" rtlCol="0" anchor="ctr">
            <a:noAutofit/>
          </a:bodyPr>
          <a:lstStyle/>
          <a:p>
            <a:r>
              <a:rPr lang="en-US" sz="2000" dirty="0" smtClean="0">
                <a:solidFill>
                  <a:srgbClr val="F2F2F2"/>
                </a:solidFill>
                <a:latin typeface="Georgia"/>
                <a:cs typeface="Georgia"/>
              </a:rPr>
              <a:t>“So many of the diaries just say things like ‘Cleaned kitchen. Joy went to rehearsal all day. I did some gardening. Took a nap. ‘ …</a:t>
            </a:r>
            <a:r>
              <a:rPr lang="en-US" sz="3000" dirty="0" smtClean="0">
                <a:solidFill>
                  <a:srgbClr val="FFFF99"/>
                </a:solidFill>
                <a:latin typeface="Georgia"/>
                <a:cs typeface="Georgia"/>
              </a:rPr>
              <a:t>just really dull, ordinary, everyday things [that] seem so boring, but now they’re really important ...there’s a whole of social history of our lives in there.</a:t>
            </a:r>
            <a:r>
              <a:rPr lang="en-US" sz="2000" dirty="0" smtClean="0">
                <a:solidFill>
                  <a:srgbClr val="F2F2F2"/>
                </a:solidFill>
                <a:latin typeface="Georgia"/>
                <a:cs typeface="Georgia"/>
              </a:rPr>
              <a:t>” (P2)</a:t>
            </a:r>
            <a:endParaRPr lang="en-GB" sz="2000" dirty="0" smtClean="0">
              <a:solidFill>
                <a:srgbClr val="F2F2F2"/>
              </a:solidFill>
              <a:latin typeface="Georgia"/>
              <a:cs typeface="Georgia"/>
            </a:endParaRPr>
          </a:p>
          <a:p>
            <a:pPr>
              <a:spcBef>
                <a:spcPct val="0"/>
              </a:spcBef>
              <a:defRPr/>
            </a:pPr>
            <a:endParaRPr lang="en-GB" sz="3000" dirty="0" smtClean="0">
              <a:solidFill>
                <a:srgbClr val="FFFF99"/>
              </a:solidFill>
              <a:latin typeface="Georgia"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500042"/>
            <a:ext cx="7758138" cy="6072230"/>
          </a:xfrm>
          <a:prstGeom prst="rect">
            <a:avLst/>
          </a:prstGeom>
        </p:spPr>
        <p:txBody>
          <a:bodyPr vert="horz" lIns="91440" tIns="45720" rIns="91440" bIns="45720" rtlCol="0" anchor="ctr">
            <a:noAutofit/>
          </a:bodyPr>
          <a:lstStyle/>
          <a:p>
            <a:r>
              <a:rPr lang="en-US" sz="2000" dirty="0" smtClean="0">
                <a:solidFill>
                  <a:schemeClr val="bg1">
                    <a:lumMod val="95000"/>
                  </a:schemeClr>
                </a:solidFill>
                <a:latin typeface="Georgia"/>
                <a:cs typeface="Georgia"/>
              </a:rPr>
              <a:t>“It hasn’t been easy having them ...but I think they felt like it was necessary so </a:t>
            </a:r>
            <a:r>
              <a:rPr lang="en-US" sz="3000" dirty="0" smtClean="0">
                <a:solidFill>
                  <a:srgbClr val="FFFF99"/>
                </a:solidFill>
                <a:latin typeface="Georgia"/>
                <a:cs typeface="Georgia"/>
              </a:rPr>
              <a:t>they can remind us of the dull stuff and the good times and the hard times</a:t>
            </a:r>
            <a:r>
              <a:rPr lang="en-US" sz="2000" dirty="0" smtClean="0">
                <a:solidFill>
                  <a:schemeClr val="bg1">
                    <a:lumMod val="95000"/>
                  </a:schemeClr>
                </a:solidFill>
                <a:latin typeface="Georgia"/>
                <a:cs typeface="Georgia"/>
              </a:rPr>
              <a:t>. </a:t>
            </a:r>
          </a:p>
          <a:p>
            <a:endParaRPr lang="en-US" sz="2000" dirty="0" smtClean="0">
              <a:solidFill>
                <a:schemeClr val="bg1">
                  <a:lumMod val="95000"/>
                </a:schemeClr>
              </a:solidFill>
              <a:latin typeface="Georgia"/>
              <a:cs typeface="Georgia"/>
            </a:endParaRPr>
          </a:p>
          <a:p>
            <a:r>
              <a:rPr lang="en-US" sz="3000" dirty="0" smtClean="0">
                <a:solidFill>
                  <a:srgbClr val="FFFF99"/>
                </a:solidFill>
                <a:latin typeface="Georgia"/>
                <a:cs typeface="Georgia"/>
              </a:rPr>
              <a:t>...it’s their lives and in a way my life and I think they will become part of my daughters’ lives</a:t>
            </a:r>
            <a:r>
              <a:rPr lang="en-US" sz="2000" dirty="0" smtClean="0">
                <a:solidFill>
                  <a:schemeClr val="bg1">
                    <a:lumMod val="95000"/>
                  </a:schemeClr>
                </a:solidFill>
                <a:latin typeface="Georgia"/>
                <a:cs typeface="Georgia"/>
              </a:rPr>
              <a:t>.” (P2)</a:t>
            </a:r>
            <a:endParaRPr lang="en-GB" sz="2000" dirty="0" smtClean="0">
              <a:solidFill>
                <a:schemeClr val="bg1">
                  <a:lumMod val="95000"/>
                </a:schemeClr>
              </a:solidFill>
              <a:latin typeface="Georgia"/>
              <a:cs typeface="Georgia"/>
            </a:endParaRPr>
          </a:p>
          <a:p>
            <a:pPr>
              <a:spcBef>
                <a:spcPct val="0"/>
              </a:spcBef>
              <a:defRPr/>
            </a:pPr>
            <a:endParaRPr lang="en-GB" sz="3000" dirty="0" smtClean="0">
              <a:solidFill>
                <a:srgbClr val="FFFF99"/>
              </a:solidFill>
              <a:latin typeface="Georgia"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pPr>
              <a:spcBef>
                <a:spcPct val="20000"/>
              </a:spcBef>
              <a:defRPr/>
            </a:pPr>
            <a:r>
              <a:rPr lang="en-GB" sz="2000" dirty="0" smtClean="0">
                <a:solidFill>
                  <a:schemeClr val="tx1">
                    <a:lumMod val="65000"/>
                    <a:lumOff val="35000"/>
                  </a:schemeClr>
                </a:solidFill>
                <a:latin typeface="Georgia" pitchFamily="18" charset="0"/>
                <a:cs typeface="Segoe UI" pitchFamily="34" charset="0"/>
              </a:rPr>
              <a:t>bequeathed objects were not always described as positive</a:t>
            </a: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r>
              <a:rPr lang="en-GB" sz="2000" dirty="0" smtClean="0">
                <a:solidFill>
                  <a:schemeClr val="tx1">
                    <a:lumMod val="65000"/>
                    <a:lumOff val="35000"/>
                  </a:schemeClr>
                </a:solidFill>
                <a:latin typeface="Georgia" pitchFamily="18" charset="0"/>
                <a:cs typeface="Segoe UI" pitchFamily="34" charset="0"/>
              </a:rPr>
              <a:t>many instances represented strange paradoxes </a:t>
            </a: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r>
              <a:rPr lang="en-GB" sz="2000" dirty="0" smtClean="0">
                <a:solidFill>
                  <a:schemeClr val="tx1">
                    <a:lumMod val="65000"/>
                    <a:lumOff val="35000"/>
                  </a:schemeClr>
                </a:solidFill>
                <a:latin typeface="Georgia" pitchFamily="18" charset="0"/>
                <a:cs typeface="Segoe UI" pitchFamily="34" charset="0"/>
              </a:rPr>
              <a:t>participants could neither come to terms with objects nor get rid of them</a:t>
            </a: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r>
              <a:rPr lang="en-GB" sz="2000" dirty="0" smtClean="0">
                <a:solidFill>
                  <a:schemeClr val="tx1">
                    <a:lumMod val="65000"/>
                    <a:lumOff val="35000"/>
                  </a:schemeClr>
                </a:solidFill>
                <a:latin typeface="Georgia" pitchFamily="18" charset="0"/>
                <a:cs typeface="Segoe UI" pitchFamily="34" charset="0"/>
              </a:rPr>
              <a:t>	(</a:t>
            </a:r>
            <a:r>
              <a:rPr lang="en-GB" sz="2000" dirty="0" err="1" smtClean="0">
                <a:solidFill>
                  <a:schemeClr val="tx1">
                    <a:lumMod val="65000"/>
                    <a:lumOff val="35000"/>
                  </a:schemeClr>
                </a:solidFill>
                <a:latin typeface="Georgia" pitchFamily="18" charset="0"/>
                <a:cs typeface="Segoe UI" pitchFamily="34" charset="0"/>
              </a:rPr>
              <a:t>i</a:t>
            </a:r>
            <a:r>
              <a:rPr lang="en-GB" sz="2000" dirty="0" smtClean="0">
                <a:solidFill>
                  <a:schemeClr val="tx1">
                    <a:lumMod val="65000"/>
                    <a:lumOff val="35000"/>
                  </a:schemeClr>
                </a:solidFill>
                <a:latin typeface="Georgia" pitchFamily="18" charset="0"/>
                <a:cs typeface="Segoe UI" pitchFamily="34" charset="0"/>
              </a:rPr>
              <a:t>) miscommunications in the exchange</a:t>
            </a: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r>
              <a:rPr lang="en-GB" sz="2000" dirty="0" smtClean="0">
                <a:solidFill>
                  <a:schemeClr val="tx1">
                    <a:lumMod val="65000"/>
                    <a:lumOff val="35000"/>
                  </a:schemeClr>
                </a:solidFill>
                <a:latin typeface="Georgia" pitchFamily="18" charset="0"/>
                <a:cs typeface="Segoe UI" pitchFamily="34" charset="0"/>
              </a:rPr>
              <a:t>	(ii) burden of unfiltered collections</a:t>
            </a: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r>
              <a:rPr lang="en-GB" sz="2000" dirty="0" smtClean="0">
                <a:solidFill>
                  <a:schemeClr val="tx1">
                    <a:lumMod val="65000"/>
                    <a:lumOff val="35000"/>
                  </a:schemeClr>
                </a:solidFill>
                <a:latin typeface="Georgia" pitchFamily="18" charset="0"/>
                <a:cs typeface="Segoe UI" pitchFamily="34" charset="0"/>
              </a:rPr>
              <a:t> </a:t>
            </a: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endParaRPr lang="en-GB" sz="2000" dirty="0">
              <a:solidFill>
                <a:schemeClr val="tx1">
                  <a:lumMod val="65000"/>
                  <a:lumOff val="35000"/>
                </a:schemeClr>
              </a:solidFill>
              <a:latin typeface="Georgia" pitchFamily="18" charset="0"/>
              <a:cs typeface="Segoe UI" pitchFamily="34" charset="0"/>
            </a:endParaRPr>
          </a:p>
        </p:txBody>
      </p:sp>
      <p:sp>
        <p:nvSpPr>
          <p:cNvPr id="5" name="Title 1"/>
          <p:cNvSpPr txBox="1">
            <a:spLocks/>
          </p:cNvSpPr>
          <p:nvPr/>
        </p:nvSpPr>
        <p:spPr>
          <a:xfrm>
            <a:off x="0" y="785802"/>
            <a:ext cx="6400800" cy="714372"/>
          </a:xfrm>
          <a:prstGeom prst="rect">
            <a:avLst/>
          </a:prstGeom>
          <a:solidFill>
            <a:schemeClr val="tx1"/>
          </a:solidFill>
        </p:spPr>
        <p:txBody>
          <a:bodyPr vert="horz" lIns="91440" tIns="45720" rIns="91440" bIns="45720" rtlCol="0" anchor="ctr">
            <a:noAutofit/>
          </a:bodyPr>
          <a:lstStyle/>
          <a:p>
            <a:pPr lvl="0">
              <a:spcBef>
                <a:spcPct val="0"/>
              </a:spcBef>
              <a:defRPr/>
            </a:pPr>
            <a:r>
              <a:rPr lang="en-US" sz="3800" dirty="0" smtClean="0">
                <a:solidFill>
                  <a:schemeClr val="bg1">
                    <a:lumMod val="85000"/>
                  </a:schemeClr>
                </a:solidFill>
                <a:latin typeface="Georgia" pitchFamily="18" charset="0"/>
              </a:rPr>
              <a:t>bequeathing &amp; complications</a:t>
            </a:r>
            <a:endParaRPr lang="en-US" sz="4000" dirty="0">
              <a:solidFill>
                <a:schemeClr val="bg1">
                  <a:lumMod val="85000"/>
                </a:schemeClr>
              </a:solidFill>
              <a:latin typeface="Georgia"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pPr>
              <a:spcBef>
                <a:spcPct val="20000"/>
              </a:spcBef>
              <a:defRPr/>
            </a:pPr>
            <a:r>
              <a:rPr lang="en-GB" sz="2000" dirty="0" smtClean="0">
                <a:solidFill>
                  <a:schemeClr val="tx1">
                    <a:lumMod val="65000"/>
                    <a:lumOff val="35000"/>
                  </a:schemeClr>
                </a:solidFill>
                <a:latin typeface="Georgia" pitchFamily="18" charset="0"/>
                <a:cs typeface="Segoe UI" pitchFamily="34" charset="0"/>
              </a:rPr>
              <a:t>physical </a:t>
            </a:r>
            <a:r>
              <a:rPr lang="en-GB" sz="2000" dirty="0" smtClean="0">
                <a:solidFill>
                  <a:schemeClr val="tx1">
                    <a:lumMod val="65000"/>
                    <a:lumOff val="35000"/>
                  </a:schemeClr>
                </a:solidFill>
                <a:latin typeface="Georgia" pitchFamily="18" charset="0"/>
                <a:cs typeface="Segoe UI" pitchFamily="34" charset="0"/>
              </a:rPr>
              <a:t>ex: silver goblet, rock collection, collections of clothes</a:t>
            </a: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r>
              <a:rPr lang="en-GB" sz="2000" dirty="0" smtClean="0">
                <a:solidFill>
                  <a:schemeClr val="tx1">
                    <a:lumMod val="65000"/>
                    <a:lumOff val="35000"/>
                  </a:schemeClr>
                </a:solidFill>
                <a:latin typeface="Georgia" pitchFamily="18" charset="0"/>
                <a:cs typeface="Segoe UI" pitchFamily="34" charset="0"/>
              </a:rPr>
              <a:t>digital ex: final chat transcript, photos, digital video will </a:t>
            </a: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r>
              <a:rPr lang="en-GB" sz="2000" dirty="0" smtClean="0">
                <a:solidFill>
                  <a:schemeClr val="tx1">
                    <a:lumMod val="65000"/>
                    <a:lumOff val="35000"/>
                  </a:schemeClr>
                </a:solidFill>
                <a:latin typeface="Georgia" pitchFamily="18" charset="0"/>
                <a:cs typeface="Segoe UI" pitchFamily="34" charset="0"/>
              </a:rPr>
              <a:t>felt obligated hold onto objects, even when these things were becoming sources of stress and discomfort  </a:t>
            </a: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endParaRPr lang="en-GB" sz="2000" dirty="0">
              <a:solidFill>
                <a:schemeClr val="tx1">
                  <a:lumMod val="65000"/>
                  <a:lumOff val="35000"/>
                </a:schemeClr>
              </a:solidFill>
              <a:latin typeface="Georgia" pitchFamily="18" charset="0"/>
              <a:cs typeface="Segoe UI" pitchFamily="34" charset="0"/>
            </a:endParaRPr>
          </a:p>
        </p:txBody>
      </p:sp>
      <p:sp>
        <p:nvSpPr>
          <p:cNvPr id="5" name="Title 1"/>
          <p:cNvSpPr txBox="1">
            <a:spLocks/>
          </p:cNvSpPr>
          <p:nvPr/>
        </p:nvSpPr>
        <p:spPr>
          <a:xfrm>
            <a:off x="0" y="785802"/>
            <a:ext cx="7072330" cy="714372"/>
          </a:xfrm>
          <a:prstGeom prst="rect">
            <a:avLst/>
          </a:prstGeom>
          <a:solidFill>
            <a:schemeClr val="tx1"/>
          </a:solidFill>
        </p:spPr>
        <p:txBody>
          <a:bodyPr vert="horz" lIns="91440" tIns="45720" rIns="91440" bIns="45720" rtlCol="0" anchor="ctr">
            <a:noAutofit/>
          </a:bodyPr>
          <a:lstStyle/>
          <a:p>
            <a:pPr lvl="0">
              <a:spcBef>
                <a:spcPct val="0"/>
              </a:spcBef>
              <a:defRPr/>
            </a:pPr>
            <a:r>
              <a:rPr lang="en-US" sz="3800" dirty="0" smtClean="0">
                <a:solidFill>
                  <a:schemeClr val="bg1">
                    <a:lumMod val="85000"/>
                  </a:schemeClr>
                </a:solidFill>
                <a:latin typeface="Georgia" pitchFamily="18" charset="0"/>
              </a:rPr>
              <a:t>miscommunication in exchange</a:t>
            </a:r>
            <a:endParaRPr lang="en-US" sz="4000" dirty="0">
              <a:solidFill>
                <a:schemeClr val="bg1">
                  <a:lumMod val="85000"/>
                </a:schemeClr>
              </a:solidFill>
              <a:latin typeface="Georgia"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500042"/>
            <a:ext cx="7758138" cy="6072230"/>
          </a:xfrm>
          <a:prstGeom prst="rect">
            <a:avLst/>
          </a:prstGeom>
        </p:spPr>
        <p:txBody>
          <a:bodyPr vert="horz" lIns="91440" tIns="45720" rIns="91440" bIns="45720" rtlCol="0" anchor="ctr">
            <a:noAutofit/>
          </a:bodyPr>
          <a:lstStyle/>
          <a:p>
            <a:pPr>
              <a:spcBef>
                <a:spcPct val="0"/>
              </a:spcBef>
              <a:defRPr/>
            </a:pPr>
            <a:r>
              <a:rPr lang="en-US" sz="2000" dirty="0" smtClean="0">
                <a:solidFill>
                  <a:srgbClr val="F2F2F2"/>
                </a:solidFill>
                <a:latin typeface="Georgia"/>
                <a:cs typeface="Georgia"/>
              </a:rPr>
              <a:t>“My Grandfather collected rocks. I never knew</a:t>
            </a:r>
          </a:p>
          <a:p>
            <a:pPr>
              <a:spcBef>
                <a:spcPct val="0"/>
              </a:spcBef>
              <a:defRPr/>
            </a:pPr>
            <a:r>
              <a:rPr lang="en-US" sz="2000" dirty="0" smtClean="0">
                <a:solidFill>
                  <a:srgbClr val="F2F2F2"/>
                </a:solidFill>
                <a:latin typeface="Georgia"/>
                <a:cs typeface="Georgia"/>
              </a:rPr>
              <a:t>that. I didn’t collect [rocks] with him ...but </a:t>
            </a:r>
            <a:r>
              <a:rPr lang="en-US" sz="2000" dirty="0" smtClean="0">
                <a:solidFill>
                  <a:schemeClr val="bg1">
                    <a:lumMod val="95000"/>
                  </a:schemeClr>
                </a:solidFill>
                <a:latin typeface="Georgia"/>
                <a:cs typeface="Georgia"/>
              </a:rPr>
              <a:t>for some reason</a:t>
            </a:r>
          </a:p>
          <a:p>
            <a:pPr>
              <a:spcBef>
                <a:spcPct val="0"/>
              </a:spcBef>
              <a:defRPr/>
            </a:pPr>
            <a:r>
              <a:rPr lang="en-US" sz="2000" dirty="0" smtClean="0">
                <a:solidFill>
                  <a:schemeClr val="bg1">
                    <a:lumMod val="95000"/>
                  </a:schemeClr>
                </a:solidFill>
                <a:latin typeface="Georgia"/>
                <a:cs typeface="Georgia"/>
              </a:rPr>
              <a:t>he wanted me to have </a:t>
            </a:r>
            <a:r>
              <a:rPr lang="en-US" sz="2000" dirty="0" smtClean="0">
                <a:solidFill>
                  <a:schemeClr val="bg1">
                    <a:lumMod val="95000"/>
                  </a:schemeClr>
                </a:solidFill>
                <a:latin typeface="Georgia"/>
                <a:cs typeface="Georgia"/>
              </a:rPr>
              <a:t>it</a:t>
            </a:r>
            <a:r>
              <a:rPr lang="en-US" sz="2000" dirty="0" smtClean="0">
                <a:solidFill>
                  <a:schemeClr val="bg1">
                    <a:lumMod val="95000"/>
                  </a:schemeClr>
                </a:solidFill>
                <a:latin typeface="Georgia"/>
                <a:cs typeface="Georgia"/>
              </a:rPr>
              <a:t>.</a:t>
            </a:r>
            <a:endParaRPr lang="en-US" sz="2000" dirty="0" smtClean="0">
              <a:solidFill>
                <a:schemeClr val="bg1">
                  <a:lumMod val="95000"/>
                </a:schemeClr>
              </a:solidFill>
              <a:latin typeface="Georgia"/>
              <a:cs typeface="Georgia"/>
            </a:endParaRPr>
          </a:p>
          <a:p>
            <a:pPr>
              <a:spcBef>
                <a:spcPct val="0"/>
              </a:spcBef>
              <a:defRPr/>
            </a:pPr>
            <a:endParaRPr lang="en-US" sz="2000" dirty="0" smtClean="0">
              <a:solidFill>
                <a:srgbClr val="F2F2F2"/>
              </a:solidFill>
              <a:latin typeface="Georgia"/>
              <a:cs typeface="Georgia"/>
            </a:endParaRPr>
          </a:p>
          <a:p>
            <a:pPr>
              <a:spcBef>
                <a:spcPct val="0"/>
              </a:spcBef>
              <a:defRPr/>
            </a:pPr>
            <a:r>
              <a:rPr lang="en-US" sz="3000" dirty="0" smtClean="0">
                <a:solidFill>
                  <a:srgbClr val="FFFF99"/>
                </a:solidFill>
                <a:latin typeface="Georgia"/>
                <a:cs typeface="Georgia"/>
              </a:rPr>
              <a:t>What do you do with such a thing!</a:t>
            </a:r>
            <a:r>
              <a:rPr lang="en-US" sz="2000" dirty="0" smtClean="0">
                <a:solidFill>
                  <a:srgbClr val="F2F2F2"/>
                </a:solidFill>
                <a:latin typeface="Georgia"/>
                <a:cs typeface="Georgia"/>
              </a:rPr>
              <a:t> </a:t>
            </a:r>
          </a:p>
          <a:p>
            <a:pPr>
              <a:spcBef>
                <a:spcPct val="0"/>
              </a:spcBef>
              <a:defRPr/>
            </a:pPr>
            <a:endParaRPr lang="en-US" sz="2000" dirty="0" smtClean="0">
              <a:solidFill>
                <a:srgbClr val="F2F2F2"/>
              </a:solidFill>
              <a:latin typeface="Georgia"/>
              <a:cs typeface="Georgia"/>
            </a:endParaRPr>
          </a:p>
          <a:p>
            <a:pPr>
              <a:spcBef>
                <a:spcPct val="0"/>
              </a:spcBef>
              <a:defRPr/>
            </a:pPr>
            <a:r>
              <a:rPr lang="en-US" sz="2000" dirty="0" smtClean="0">
                <a:solidFill>
                  <a:srgbClr val="F2F2F2"/>
                </a:solidFill>
                <a:latin typeface="Georgia"/>
                <a:cs typeface="Georgia"/>
              </a:rPr>
              <a:t>... I keep it under my bed for now.” (P1) </a:t>
            </a:r>
          </a:p>
          <a:p>
            <a:pPr>
              <a:spcBef>
                <a:spcPct val="0"/>
              </a:spcBef>
              <a:defRPr/>
            </a:pPr>
            <a:endParaRPr lang="en-US" sz="2000" dirty="0" smtClean="0">
              <a:solidFill>
                <a:srgbClr val="F2F2F2"/>
              </a:solidFill>
              <a:latin typeface="Georgia"/>
              <a:cs typeface="Georgi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100_2025.JPG"/>
          <p:cNvPicPr>
            <a:picLocks noChangeAspect="1"/>
          </p:cNvPicPr>
          <p:nvPr/>
        </p:nvPicPr>
        <p:blipFill>
          <a:blip r:embed="rId3">
            <a:grayscl/>
            <a:lum contrast="6000"/>
          </a:blip>
          <a:stretch>
            <a:fillRect/>
          </a:stretch>
        </p:blipFill>
        <p:spPr>
          <a:xfrm>
            <a:off x="0" y="0"/>
            <a:ext cx="9144000" cy="6858001"/>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pPr>
              <a:spcBef>
                <a:spcPct val="20000"/>
              </a:spcBef>
              <a:defRPr/>
            </a:pPr>
            <a:r>
              <a:rPr lang="en-GB" sz="2000" dirty="0" smtClean="0">
                <a:solidFill>
                  <a:schemeClr val="tx1">
                    <a:lumMod val="65000"/>
                    <a:lumOff val="35000"/>
                  </a:schemeClr>
                </a:solidFill>
                <a:latin typeface="Georgia" pitchFamily="18" charset="0"/>
                <a:cs typeface="Segoe UI" pitchFamily="34" charset="0"/>
              </a:rPr>
              <a:t>inability to make sense of unfiltered inherited archives</a:t>
            </a: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r>
              <a:rPr lang="en-GB" sz="2000" b="1" dirty="0" smtClean="0">
                <a:solidFill>
                  <a:schemeClr val="tx1">
                    <a:lumMod val="65000"/>
                    <a:lumOff val="35000"/>
                  </a:schemeClr>
                </a:solidFill>
                <a:latin typeface="Georgia" pitchFamily="18" charset="0"/>
                <a:cs typeface="Segoe UI" pitchFamily="34" charset="0"/>
              </a:rPr>
              <a:t>physical </a:t>
            </a:r>
            <a:r>
              <a:rPr lang="en-GB" sz="2000" b="1" dirty="0" smtClean="0">
                <a:solidFill>
                  <a:schemeClr val="tx1">
                    <a:lumMod val="65000"/>
                    <a:lumOff val="35000"/>
                  </a:schemeClr>
                </a:solidFill>
                <a:latin typeface="Georgia" pitchFamily="18" charset="0"/>
                <a:cs typeface="Segoe UI" pitchFamily="34" charset="0"/>
              </a:rPr>
              <a:t>ex:</a:t>
            </a:r>
            <a:r>
              <a:rPr lang="en-GB" sz="2000" dirty="0" smtClean="0">
                <a:solidFill>
                  <a:schemeClr val="tx1">
                    <a:lumMod val="65000"/>
                    <a:lumOff val="35000"/>
                  </a:schemeClr>
                </a:solidFill>
                <a:latin typeface="Georgia" pitchFamily="18" charset="0"/>
                <a:cs typeface="Segoe UI" pitchFamily="34" charset="0"/>
              </a:rPr>
              <a:t> </a:t>
            </a:r>
            <a:r>
              <a:rPr lang="en-US" sz="2000" dirty="0" smtClean="0">
                <a:solidFill>
                  <a:schemeClr val="tx1">
                    <a:lumMod val="65000"/>
                    <a:lumOff val="35000"/>
                  </a:schemeClr>
                </a:solidFill>
                <a:latin typeface="Georgia" pitchFamily="18" charset="0"/>
                <a:cs typeface="Segoe UI" pitchFamily="34" charset="0"/>
              </a:rPr>
              <a:t>huge archive of paper documents, box various mementos owned by mother </a:t>
            </a:r>
          </a:p>
          <a:p>
            <a:pPr>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a:spcBef>
                <a:spcPct val="20000"/>
              </a:spcBef>
              <a:defRPr/>
            </a:pPr>
            <a:r>
              <a:rPr lang="en-US" sz="2000" b="1" dirty="0" smtClean="0">
                <a:solidFill>
                  <a:schemeClr val="tx1">
                    <a:lumMod val="65000"/>
                    <a:lumOff val="35000"/>
                  </a:schemeClr>
                </a:solidFill>
                <a:latin typeface="Georgia" pitchFamily="18" charset="0"/>
                <a:cs typeface="Segoe UI" pitchFamily="34" charset="0"/>
              </a:rPr>
              <a:t>digital ex:</a:t>
            </a:r>
            <a:r>
              <a:rPr lang="en-US" sz="2000" dirty="0" smtClean="0">
                <a:solidFill>
                  <a:schemeClr val="tx1">
                    <a:lumMod val="65000"/>
                    <a:lumOff val="35000"/>
                  </a:schemeClr>
                </a:solidFill>
                <a:latin typeface="Georgia" pitchFamily="18" charset="0"/>
                <a:cs typeface="Segoe UI" pitchFamily="34" charset="0"/>
              </a:rPr>
              <a:t> a computer (hard drive), and mobile phones cluttered with personal and work-related text messages</a:t>
            </a: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endParaRPr lang="en-GB" sz="2000" dirty="0">
              <a:solidFill>
                <a:schemeClr val="tx1">
                  <a:lumMod val="65000"/>
                  <a:lumOff val="35000"/>
                </a:schemeClr>
              </a:solidFill>
              <a:latin typeface="Georgia" pitchFamily="18" charset="0"/>
              <a:cs typeface="Segoe UI" pitchFamily="34" charset="0"/>
            </a:endParaRPr>
          </a:p>
        </p:txBody>
      </p:sp>
      <p:sp>
        <p:nvSpPr>
          <p:cNvPr id="5" name="Title 1"/>
          <p:cNvSpPr txBox="1">
            <a:spLocks/>
          </p:cNvSpPr>
          <p:nvPr/>
        </p:nvSpPr>
        <p:spPr>
          <a:xfrm>
            <a:off x="0" y="785802"/>
            <a:ext cx="9448800" cy="714372"/>
          </a:xfrm>
          <a:prstGeom prst="rect">
            <a:avLst/>
          </a:prstGeom>
          <a:solidFill>
            <a:schemeClr val="tx1"/>
          </a:solidFill>
        </p:spPr>
        <p:txBody>
          <a:bodyPr vert="horz" lIns="91440" tIns="45720" rIns="91440" bIns="45720" rtlCol="0" anchor="ctr">
            <a:noAutofit/>
          </a:bodyPr>
          <a:lstStyle/>
          <a:p>
            <a:pPr lvl="0">
              <a:spcBef>
                <a:spcPct val="0"/>
              </a:spcBef>
              <a:defRPr/>
            </a:pPr>
            <a:r>
              <a:rPr lang="en-US" sz="3750" dirty="0" smtClean="0">
                <a:solidFill>
                  <a:schemeClr val="bg1">
                    <a:lumMod val="85000"/>
                  </a:schemeClr>
                </a:solidFill>
                <a:latin typeface="Georgia" pitchFamily="18" charset="0"/>
              </a:rPr>
              <a:t>burden of unfiltered contents &amp; collections</a:t>
            </a:r>
            <a:endParaRPr lang="en-US" sz="3750" dirty="0">
              <a:solidFill>
                <a:schemeClr val="bg1">
                  <a:lumMod val="85000"/>
                </a:schemeClr>
              </a:solidFill>
              <a:latin typeface="Georgia"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500042"/>
            <a:ext cx="7758138" cy="6072230"/>
          </a:xfrm>
          <a:prstGeom prst="rect">
            <a:avLst/>
          </a:prstGeom>
        </p:spPr>
        <p:txBody>
          <a:bodyPr vert="horz" lIns="91440" tIns="45720" rIns="91440" bIns="45720" rtlCol="0" anchor="ctr">
            <a:noAutofit/>
          </a:bodyPr>
          <a:lstStyle/>
          <a:p>
            <a:pPr>
              <a:spcBef>
                <a:spcPct val="0"/>
              </a:spcBef>
              <a:defRPr/>
            </a:pPr>
            <a:r>
              <a:rPr lang="en-US" sz="2000" dirty="0" smtClean="0">
                <a:solidFill>
                  <a:srgbClr val="F2F2F2"/>
                </a:solidFill>
                <a:latin typeface="Georgia"/>
                <a:cs typeface="Georgia"/>
              </a:rPr>
              <a:t>“I simply don’t know what to do with it. </a:t>
            </a:r>
            <a:r>
              <a:rPr lang="en-US" sz="3000" dirty="0" smtClean="0">
                <a:solidFill>
                  <a:srgbClr val="FFFF99"/>
                </a:solidFill>
                <a:latin typeface="Georgia"/>
                <a:cs typeface="Georgia"/>
              </a:rPr>
              <a:t>I feel like I can’t go through it, there could be anything on there. …but I don’t want to wipe it.</a:t>
            </a:r>
            <a:r>
              <a:rPr lang="en-US" sz="2000" dirty="0" smtClean="0">
                <a:solidFill>
                  <a:srgbClr val="F2F2F2"/>
                </a:solidFill>
                <a:latin typeface="Georgia"/>
                <a:cs typeface="Georgia"/>
              </a:rPr>
              <a:t> I considered just pulling out the hard drive and putting it in a box and getting rid of the tower.</a:t>
            </a:r>
            <a:r>
              <a:rPr lang="en-GB" sz="2000" dirty="0" smtClean="0">
                <a:solidFill>
                  <a:srgbClr val="F2F2F2"/>
                </a:solidFill>
                <a:latin typeface="Georgia" pitchFamily="18" charset="0"/>
              </a:rPr>
              <a:t>” (P7)</a:t>
            </a:r>
            <a:endParaRPr lang="en-GB" sz="2000" dirty="0" smtClean="0">
              <a:solidFill>
                <a:srgbClr val="F2F2F2"/>
              </a:solidFill>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r>
              <a:rPr lang="en-US" sz="2000" dirty="0" smtClean="0">
                <a:solidFill>
                  <a:schemeClr val="tx1">
                    <a:lumMod val="65000"/>
                    <a:lumOff val="35000"/>
                  </a:schemeClr>
                </a:solidFill>
                <a:latin typeface="Georgia"/>
                <a:cs typeface="Georgia"/>
              </a:rPr>
              <a:t>obligated to manage collections, while simultaneously burdened to deal with unfiltered information</a:t>
            </a:r>
          </a:p>
          <a:p>
            <a:endParaRPr lang="en-US" sz="2000" dirty="0" smtClean="0">
              <a:solidFill>
                <a:schemeClr val="tx1">
                  <a:lumMod val="65000"/>
                  <a:lumOff val="35000"/>
                </a:schemeClr>
              </a:solidFill>
              <a:latin typeface="Georgia"/>
              <a:cs typeface="Georgia"/>
            </a:endParaRPr>
          </a:p>
          <a:p>
            <a:r>
              <a:rPr lang="en-US" sz="2000" dirty="0" smtClean="0">
                <a:solidFill>
                  <a:schemeClr val="tx1">
                    <a:lumMod val="65000"/>
                    <a:lumOff val="35000"/>
                  </a:schemeClr>
                </a:solidFill>
                <a:latin typeface="Georgia"/>
                <a:cs typeface="Georgia"/>
              </a:rPr>
              <a:t>the digital amplified this problem:</a:t>
            </a:r>
          </a:p>
          <a:p>
            <a:r>
              <a:rPr lang="en-US" sz="2000" dirty="0" smtClean="0">
                <a:solidFill>
                  <a:schemeClr val="tx1">
                    <a:lumMod val="65000"/>
                    <a:lumOff val="35000"/>
                  </a:schemeClr>
                </a:solidFill>
                <a:latin typeface="Georgia"/>
                <a:cs typeface="Georgia"/>
              </a:rPr>
              <a:t>	+complications over not knowing where to begin</a:t>
            </a:r>
            <a:br>
              <a:rPr lang="en-US" sz="2000" dirty="0" smtClean="0">
                <a:solidFill>
                  <a:schemeClr val="tx1">
                    <a:lumMod val="65000"/>
                    <a:lumOff val="35000"/>
                  </a:schemeClr>
                </a:solidFill>
                <a:latin typeface="Georgia"/>
                <a:cs typeface="Georgia"/>
              </a:rPr>
            </a:br>
            <a:endParaRPr lang="en-US" sz="2000" dirty="0" smtClean="0">
              <a:solidFill>
                <a:schemeClr val="tx1">
                  <a:lumMod val="65000"/>
                  <a:lumOff val="35000"/>
                </a:schemeClr>
              </a:solidFill>
              <a:latin typeface="Georgia"/>
              <a:cs typeface="Georgia"/>
            </a:endParaRPr>
          </a:p>
          <a:p>
            <a:r>
              <a:rPr lang="en-US" sz="2000" dirty="0" smtClean="0">
                <a:solidFill>
                  <a:schemeClr val="tx1">
                    <a:lumMod val="65000"/>
                    <a:lumOff val="35000"/>
                  </a:schemeClr>
                </a:solidFill>
                <a:latin typeface="Georgia"/>
                <a:cs typeface="Georgia"/>
              </a:rPr>
              <a:t>	+tensions around unexpected encounters </a:t>
            </a: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endParaRPr lang="en-GB" sz="2000" dirty="0" smtClean="0">
              <a:solidFill>
                <a:schemeClr val="tx1">
                  <a:lumMod val="65000"/>
                  <a:lumOff val="35000"/>
                </a:schemeClr>
              </a:solidFill>
              <a:latin typeface="Georgia" pitchFamily="18" charset="0"/>
              <a:cs typeface="Segoe UI" pitchFamily="34" charset="0"/>
            </a:endParaRPr>
          </a:p>
          <a:p>
            <a:pPr>
              <a:spcBef>
                <a:spcPct val="20000"/>
              </a:spcBef>
              <a:defRPr/>
            </a:pPr>
            <a:endParaRPr lang="en-GB" sz="2000" dirty="0">
              <a:solidFill>
                <a:schemeClr val="tx1">
                  <a:lumMod val="65000"/>
                  <a:lumOff val="35000"/>
                </a:schemeClr>
              </a:solidFill>
              <a:latin typeface="Georgia" pitchFamily="18" charset="0"/>
              <a:cs typeface="Segoe UI" pitchFamily="34" charset="0"/>
            </a:endParaRPr>
          </a:p>
        </p:txBody>
      </p:sp>
      <p:sp>
        <p:nvSpPr>
          <p:cNvPr id="5" name="Title 1"/>
          <p:cNvSpPr txBox="1">
            <a:spLocks/>
          </p:cNvSpPr>
          <p:nvPr/>
        </p:nvSpPr>
        <p:spPr>
          <a:xfrm>
            <a:off x="0" y="785802"/>
            <a:ext cx="9448800" cy="714372"/>
          </a:xfrm>
          <a:prstGeom prst="rect">
            <a:avLst/>
          </a:prstGeom>
          <a:solidFill>
            <a:schemeClr val="tx1"/>
          </a:solidFill>
        </p:spPr>
        <p:txBody>
          <a:bodyPr vert="horz" lIns="91440" tIns="45720" rIns="91440" bIns="45720" rtlCol="0" anchor="ctr">
            <a:noAutofit/>
          </a:bodyPr>
          <a:lstStyle/>
          <a:p>
            <a:pPr lvl="0">
              <a:spcBef>
                <a:spcPct val="0"/>
              </a:spcBef>
              <a:defRPr/>
            </a:pPr>
            <a:r>
              <a:rPr lang="en-US" sz="3750" dirty="0" smtClean="0">
                <a:solidFill>
                  <a:schemeClr val="bg1">
                    <a:lumMod val="85000"/>
                  </a:schemeClr>
                </a:solidFill>
                <a:latin typeface="Georgia" pitchFamily="18" charset="0"/>
              </a:rPr>
              <a:t>burden of unfiltered contents &amp; collections</a:t>
            </a:r>
            <a:endParaRPr lang="en-US" sz="3750" dirty="0">
              <a:solidFill>
                <a:schemeClr val="bg1">
                  <a:lumMod val="85000"/>
                </a:schemeClr>
              </a:solidFill>
              <a:latin typeface="Georgia"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pPr>
              <a:spcBef>
                <a:spcPct val="20000"/>
              </a:spcBef>
              <a:defRPr/>
            </a:pPr>
            <a:r>
              <a:rPr lang="en-US" sz="2000" dirty="0" smtClean="0">
                <a:solidFill>
                  <a:schemeClr val="tx1">
                    <a:lumMod val="65000"/>
                    <a:lumOff val="35000"/>
                  </a:schemeClr>
                </a:solidFill>
                <a:latin typeface="Georgia" pitchFamily="18" charset="0"/>
                <a:cs typeface="Segoe UI" pitchFamily="34" charset="0"/>
              </a:rPr>
              <a:t>social networking systems complicated shifting social relationships with the departed</a:t>
            </a:r>
          </a:p>
          <a:p>
            <a:pPr>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a:spcBef>
                <a:spcPct val="20000"/>
              </a:spcBef>
              <a:defRPr/>
            </a:pPr>
            <a:r>
              <a:rPr lang="en-US" sz="2000" b="1" dirty="0" smtClean="0">
                <a:solidFill>
                  <a:schemeClr val="tx1">
                    <a:lumMod val="65000"/>
                    <a:lumOff val="35000"/>
                  </a:schemeClr>
                </a:solidFill>
                <a:latin typeface="Georgia" pitchFamily="18" charset="0"/>
                <a:cs typeface="Segoe UI" pitchFamily="34" charset="0"/>
              </a:rPr>
              <a:t>core problem:</a:t>
            </a:r>
            <a:r>
              <a:rPr lang="en-US" sz="2000" dirty="0" smtClean="0">
                <a:solidFill>
                  <a:schemeClr val="tx1">
                    <a:lumMod val="65000"/>
                    <a:lumOff val="35000"/>
                  </a:schemeClr>
                </a:solidFill>
                <a:latin typeface="Georgia" pitchFamily="18" charset="0"/>
                <a:cs typeface="Segoe UI" pitchFamily="34" charset="0"/>
              </a:rPr>
              <a:t> lack of established mechanisms to appropriately mark a departed person’s account</a:t>
            </a:r>
            <a:endParaRPr lang="en-GB" sz="2000" dirty="0">
              <a:solidFill>
                <a:schemeClr val="tx1">
                  <a:lumMod val="65000"/>
                  <a:lumOff val="35000"/>
                </a:schemeClr>
              </a:solidFill>
              <a:latin typeface="Georgia" pitchFamily="18" charset="0"/>
              <a:cs typeface="Segoe UI" pitchFamily="34" charset="0"/>
            </a:endParaRPr>
          </a:p>
        </p:txBody>
      </p:sp>
      <p:sp>
        <p:nvSpPr>
          <p:cNvPr id="5" name="Title 1"/>
          <p:cNvSpPr txBox="1">
            <a:spLocks/>
          </p:cNvSpPr>
          <p:nvPr/>
        </p:nvSpPr>
        <p:spPr>
          <a:xfrm>
            <a:off x="0" y="785802"/>
            <a:ext cx="7543800" cy="714372"/>
          </a:xfrm>
          <a:prstGeom prst="rect">
            <a:avLst/>
          </a:prstGeom>
          <a:solidFill>
            <a:schemeClr val="tx1"/>
          </a:solidFill>
        </p:spPr>
        <p:txBody>
          <a:bodyPr vert="horz" lIns="91440" tIns="45720" rIns="91440" bIns="45720" rtlCol="0" anchor="ctr">
            <a:noAutofit/>
          </a:bodyPr>
          <a:lstStyle/>
          <a:p>
            <a:pPr lvl="0">
              <a:spcBef>
                <a:spcPct val="0"/>
              </a:spcBef>
              <a:defRPr/>
            </a:pPr>
            <a:r>
              <a:rPr lang="en-US" sz="3350" dirty="0" smtClean="0">
                <a:solidFill>
                  <a:schemeClr val="bg1">
                    <a:lumMod val="85000"/>
                  </a:schemeClr>
                </a:solidFill>
                <a:latin typeface="Georgia" pitchFamily="18" charset="0"/>
              </a:rPr>
              <a:t>complications with interactive systems</a:t>
            </a:r>
            <a:endParaRPr lang="en-US" sz="3350" dirty="0">
              <a:solidFill>
                <a:schemeClr val="bg1">
                  <a:lumMod val="85000"/>
                </a:schemeClr>
              </a:solidFill>
              <a:latin typeface="Georgia"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500042"/>
            <a:ext cx="8258204" cy="6072230"/>
          </a:xfrm>
          <a:prstGeom prst="rect">
            <a:avLst/>
          </a:prstGeom>
        </p:spPr>
        <p:txBody>
          <a:bodyPr vert="horz" lIns="91440" tIns="45720" rIns="91440" bIns="45720" rtlCol="0" anchor="ctr">
            <a:noAutofit/>
          </a:bodyPr>
          <a:lstStyle/>
          <a:p>
            <a:pPr>
              <a:spcBef>
                <a:spcPct val="0"/>
              </a:spcBef>
              <a:defRPr/>
            </a:pPr>
            <a:r>
              <a:rPr lang="en-US" sz="2000" dirty="0" smtClean="0">
                <a:solidFill>
                  <a:schemeClr val="bg1">
                    <a:lumMod val="95000"/>
                  </a:schemeClr>
                </a:solidFill>
                <a:latin typeface="Georgia"/>
                <a:cs typeface="Georgia"/>
              </a:rPr>
              <a:t>“Janet died in a bad bus accident abroad. It was all over the news and a reporter used quotes from her </a:t>
            </a:r>
            <a:r>
              <a:rPr lang="en-US" sz="2000" dirty="0" err="1" smtClean="0">
                <a:solidFill>
                  <a:schemeClr val="bg1">
                    <a:lumMod val="95000"/>
                  </a:schemeClr>
                </a:solidFill>
                <a:latin typeface="Georgia"/>
                <a:cs typeface="Georgia"/>
              </a:rPr>
              <a:t>Facebook</a:t>
            </a:r>
            <a:r>
              <a:rPr lang="en-US" sz="2000" dirty="0" smtClean="0">
                <a:solidFill>
                  <a:schemeClr val="bg1">
                    <a:lumMod val="95000"/>
                  </a:schemeClr>
                </a:solidFill>
                <a:latin typeface="Georgia"/>
                <a:cs typeface="Georgia"/>
              </a:rPr>
              <a:t> [page]. …they put quotes of what her boyfriend had last written and what she had last posted. </a:t>
            </a:r>
            <a:br>
              <a:rPr lang="en-US" sz="2000" dirty="0" smtClean="0">
                <a:solidFill>
                  <a:schemeClr val="bg1">
                    <a:lumMod val="95000"/>
                  </a:schemeClr>
                </a:solidFill>
                <a:latin typeface="Georgia"/>
                <a:cs typeface="Georgia"/>
              </a:rPr>
            </a:br>
            <a:endParaRPr lang="en-US" sz="2000" dirty="0" smtClean="0">
              <a:solidFill>
                <a:schemeClr val="bg1">
                  <a:lumMod val="95000"/>
                </a:schemeClr>
              </a:solidFill>
              <a:latin typeface="Georgia"/>
              <a:cs typeface="Georgia"/>
            </a:endParaRPr>
          </a:p>
          <a:p>
            <a:pPr>
              <a:spcBef>
                <a:spcPct val="0"/>
              </a:spcBef>
              <a:defRPr/>
            </a:pPr>
            <a:r>
              <a:rPr lang="en-US" sz="3000" dirty="0" smtClean="0">
                <a:solidFill>
                  <a:srgbClr val="FFFF99"/>
                </a:solidFill>
                <a:latin typeface="Georgia"/>
                <a:cs typeface="Georgia"/>
              </a:rPr>
              <a:t>…it felt like a big invasion of privacy and disrespectful to anyone that did know her.</a:t>
            </a:r>
            <a:r>
              <a:rPr lang="en-US" sz="2000" dirty="0" smtClean="0">
                <a:solidFill>
                  <a:schemeClr val="bg1">
                    <a:lumMod val="95000"/>
                  </a:schemeClr>
                </a:solidFill>
                <a:latin typeface="Georgia"/>
                <a:cs typeface="Georgia"/>
              </a:rPr>
              <a:t>”</a:t>
            </a:r>
            <a:r>
              <a:rPr lang="en-GB" sz="2000" dirty="0" smtClean="0">
                <a:solidFill>
                  <a:schemeClr val="bg1">
                    <a:lumMod val="95000"/>
                  </a:schemeClr>
                </a:solidFill>
                <a:latin typeface="Georgia" pitchFamily="18" charset="0"/>
              </a:rPr>
              <a:t>(P4)</a:t>
            </a:r>
            <a:endParaRPr lang="en-GB" sz="2000" dirty="0" smtClean="0">
              <a:solidFill>
                <a:schemeClr val="bg1">
                  <a:lumMod val="95000"/>
                </a:schemeClr>
              </a:solidFill>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pPr>
              <a:spcBef>
                <a:spcPct val="20000"/>
              </a:spcBef>
              <a:defRPr/>
            </a:pPr>
            <a:r>
              <a:rPr lang="en-US" sz="2000" dirty="0" smtClean="0">
                <a:solidFill>
                  <a:schemeClr val="tx1">
                    <a:lumMod val="65000"/>
                    <a:lumOff val="35000"/>
                  </a:schemeClr>
                </a:solidFill>
                <a:latin typeface="Georgia" pitchFamily="18" charset="0"/>
                <a:cs typeface="Segoe UI" pitchFamily="34" charset="0"/>
              </a:rPr>
              <a:t>beyond accessibility, tensions are rooted in the inability to treat these online spaces differently when a person has passed away</a:t>
            </a:r>
          </a:p>
          <a:p>
            <a:pPr>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a:spcBef>
                <a:spcPct val="20000"/>
              </a:spcBef>
              <a:defRPr/>
            </a:pPr>
            <a:r>
              <a:rPr lang="en-US" sz="2000" dirty="0" smtClean="0">
                <a:solidFill>
                  <a:schemeClr val="tx1">
                    <a:lumMod val="65000"/>
                    <a:lumOff val="35000"/>
                  </a:schemeClr>
                </a:solidFill>
                <a:latin typeface="Georgia" pitchFamily="18" charset="0"/>
                <a:cs typeface="Segoe UI" pitchFamily="34" charset="0"/>
              </a:rPr>
              <a:t>not to suggest spaces ought to be deleted</a:t>
            </a:r>
          </a:p>
          <a:p>
            <a:pPr>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a:spcBef>
                <a:spcPct val="20000"/>
              </a:spcBef>
              <a:defRPr/>
            </a:pPr>
            <a:r>
              <a:rPr lang="en-GB" sz="2000" dirty="0" smtClean="0">
                <a:solidFill>
                  <a:schemeClr val="tx1">
                    <a:lumMod val="65000"/>
                    <a:lumOff val="35000"/>
                  </a:schemeClr>
                </a:solidFill>
                <a:latin typeface="Georgia" pitchFamily="18" charset="0"/>
                <a:cs typeface="Segoe UI" pitchFamily="34" charset="0"/>
              </a:rPr>
              <a:t>more sophisticated layers of choice and privacy should be considered in the system design</a:t>
            </a:r>
            <a:endParaRPr lang="en-US" sz="2000" dirty="0" smtClean="0">
              <a:solidFill>
                <a:schemeClr val="tx1">
                  <a:lumMod val="65000"/>
                  <a:lumOff val="35000"/>
                </a:schemeClr>
              </a:solidFill>
              <a:latin typeface="Georgia" pitchFamily="18" charset="0"/>
              <a:cs typeface="Segoe UI" pitchFamily="34" charset="0"/>
            </a:endParaRPr>
          </a:p>
        </p:txBody>
      </p:sp>
      <p:sp>
        <p:nvSpPr>
          <p:cNvPr id="5" name="Title 1"/>
          <p:cNvSpPr txBox="1">
            <a:spLocks/>
          </p:cNvSpPr>
          <p:nvPr/>
        </p:nvSpPr>
        <p:spPr>
          <a:xfrm>
            <a:off x="0" y="785802"/>
            <a:ext cx="5562600" cy="714372"/>
          </a:xfrm>
          <a:prstGeom prst="rect">
            <a:avLst/>
          </a:prstGeom>
          <a:solidFill>
            <a:schemeClr val="tx1"/>
          </a:solidFill>
        </p:spPr>
        <p:txBody>
          <a:bodyPr vert="horz" lIns="91440" tIns="45720" rIns="91440" bIns="45720" rtlCol="0" anchor="ctr">
            <a:noAutofit/>
          </a:bodyPr>
          <a:lstStyle/>
          <a:p>
            <a:pPr lvl="0">
              <a:spcBef>
                <a:spcPct val="0"/>
              </a:spcBef>
              <a:defRPr/>
            </a:pPr>
            <a:r>
              <a:rPr lang="en-US" sz="3350" dirty="0" smtClean="0">
                <a:solidFill>
                  <a:schemeClr val="bg1">
                    <a:lumMod val="85000"/>
                  </a:schemeClr>
                </a:solidFill>
                <a:latin typeface="Georgia" pitchFamily="18" charset="0"/>
              </a:rPr>
              <a:t>tensions, privacy and choice</a:t>
            </a:r>
            <a:endParaRPr lang="en-US" sz="3350" dirty="0">
              <a:solidFill>
                <a:schemeClr val="bg1">
                  <a:lumMod val="85000"/>
                </a:schemeClr>
              </a:solidFill>
              <a:latin typeface="Georgia"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pPr>
              <a:spcBef>
                <a:spcPct val="20000"/>
              </a:spcBef>
              <a:defRPr/>
            </a:pPr>
            <a:r>
              <a:rPr lang="en-US" sz="2000" dirty="0" smtClean="0">
                <a:solidFill>
                  <a:schemeClr val="tx1">
                    <a:lumMod val="65000"/>
                    <a:lumOff val="35000"/>
                  </a:schemeClr>
                </a:solidFill>
                <a:latin typeface="Georgia" pitchFamily="18" charset="0"/>
                <a:cs typeface="Segoe UI" pitchFamily="34" charset="0"/>
              </a:rPr>
              <a:t>despite these problems potentially novel aspects of these systems emerged</a:t>
            </a:r>
          </a:p>
          <a:p>
            <a:pPr>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a:spcBef>
                <a:spcPct val="20000"/>
              </a:spcBef>
              <a:defRPr/>
            </a:pPr>
            <a:r>
              <a:rPr lang="en-US" sz="2000" dirty="0" smtClean="0">
                <a:solidFill>
                  <a:schemeClr val="tx1">
                    <a:lumMod val="65000"/>
                    <a:lumOff val="35000"/>
                  </a:schemeClr>
                </a:solidFill>
                <a:latin typeface="Georgia" pitchFamily="18" charset="0"/>
                <a:cs typeface="Segoe UI" pitchFamily="34" charset="0"/>
              </a:rPr>
              <a:t>instances where new online space was specifically demarcated for remembrance</a:t>
            </a:r>
          </a:p>
          <a:p>
            <a:pPr>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p:txBody>
      </p:sp>
      <p:sp>
        <p:nvSpPr>
          <p:cNvPr id="5" name="Title 1"/>
          <p:cNvSpPr txBox="1">
            <a:spLocks/>
          </p:cNvSpPr>
          <p:nvPr/>
        </p:nvSpPr>
        <p:spPr>
          <a:xfrm>
            <a:off x="0" y="785802"/>
            <a:ext cx="9144000" cy="714372"/>
          </a:xfrm>
          <a:prstGeom prst="rect">
            <a:avLst/>
          </a:prstGeom>
          <a:solidFill>
            <a:schemeClr val="tx1"/>
          </a:solidFill>
        </p:spPr>
        <p:txBody>
          <a:bodyPr vert="horz" lIns="91440" tIns="45720" rIns="91440" bIns="45720" rtlCol="0" anchor="ctr">
            <a:noAutofit/>
          </a:bodyPr>
          <a:lstStyle/>
          <a:p>
            <a:pPr lvl="0">
              <a:spcBef>
                <a:spcPct val="0"/>
              </a:spcBef>
              <a:defRPr/>
            </a:pPr>
            <a:r>
              <a:rPr lang="en-US" sz="3300" dirty="0" smtClean="0">
                <a:solidFill>
                  <a:schemeClr val="bg1">
                    <a:lumMod val="85000"/>
                  </a:schemeClr>
                </a:solidFill>
                <a:latin typeface="Georgia" pitchFamily="18" charset="0"/>
              </a:rPr>
              <a:t>recognized opportunities for interactive systems </a:t>
            </a:r>
            <a:endParaRPr lang="en-US" sz="3300" dirty="0">
              <a:solidFill>
                <a:schemeClr val="bg1">
                  <a:lumMod val="85000"/>
                </a:schemeClr>
              </a:solidFill>
              <a:latin typeface="Georgia"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500042"/>
            <a:ext cx="8258204" cy="6072230"/>
          </a:xfrm>
          <a:prstGeom prst="rect">
            <a:avLst/>
          </a:prstGeom>
        </p:spPr>
        <p:txBody>
          <a:bodyPr vert="horz" lIns="91440" tIns="45720" rIns="91440" bIns="45720" rtlCol="0" anchor="ctr">
            <a:noAutofit/>
          </a:bodyPr>
          <a:lstStyle/>
          <a:p>
            <a:pPr>
              <a:spcBef>
                <a:spcPct val="0"/>
              </a:spcBef>
              <a:defRPr/>
            </a:pPr>
            <a:r>
              <a:rPr lang="en-US" sz="2000" dirty="0" smtClean="0">
                <a:solidFill>
                  <a:schemeClr val="bg1">
                    <a:lumMod val="95000"/>
                  </a:schemeClr>
                </a:solidFill>
                <a:latin typeface="Georgia"/>
                <a:cs typeface="Georgia"/>
              </a:rPr>
              <a:t>“I went to Al’s funeral, which was ok but I didn’t have a chance to talk to many people…</a:t>
            </a:r>
          </a:p>
          <a:p>
            <a:pPr>
              <a:spcBef>
                <a:spcPct val="0"/>
              </a:spcBef>
              <a:defRPr/>
            </a:pPr>
            <a:endParaRPr lang="en-US" sz="2000" dirty="0" smtClean="0">
              <a:solidFill>
                <a:schemeClr val="bg1">
                  <a:lumMod val="95000"/>
                </a:schemeClr>
              </a:solidFill>
              <a:latin typeface="Georgia"/>
              <a:cs typeface="Georgia"/>
            </a:endParaRPr>
          </a:p>
          <a:p>
            <a:pPr>
              <a:spcBef>
                <a:spcPct val="0"/>
              </a:spcBef>
              <a:defRPr/>
            </a:pPr>
            <a:r>
              <a:rPr lang="en-US" sz="2000" dirty="0" smtClean="0">
                <a:solidFill>
                  <a:schemeClr val="bg1">
                    <a:lumMod val="95000"/>
                  </a:schemeClr>
                </a:solidFill>
                <a:latin typeface="Georgia"/>
                <a:cs typeface="Georgia"/>
              </a:rPr>
              <a:t>But, this [memorial] website was more interactive in the sense that I could write what I wanted to say and other people could read it and I could read what they had to say. …</a:t>
            </a:r>
            <a:r>
              <a:rPr lang="en-US" sz="3000" dirty="0" smtClean="0">
                <a:solidFill>
                  <a:srgbClr val="FFFF99"/>
                </a:solidFill>
                <a:latin typeface="Georgia"/>
                <a:cs typeface="Georgia"/>
              </a:rPr>
              <a:t>I found that valuable …to be aware of all the different dimensions of relationships this person had with others.</a:t>
            </a:r>
            <a:r>
              <a:rPr lang="en-US" sz="2000" dirty="0" smtClean="0">
                <a:solidFill>
                  <a:schemeClr val="bg1">
                    <a:lumMod val="95000"/>
                  </a:schemeClr>
                </a:solidFill>
                <a:latin typeface="Georgia"/>
                <a:cs typeface="Georgia"/>
              </a:rPr>
              <a:t>” </a:t>
            </a:r>
            <a:r>
              <a:rPr lang="en-GB" sz="2000" dirty="0" smtClean="0">
                <a:solidFill>
                  <a:schemeClr val="bg1">
                    <a:lumMod val="95000"/>
                  </a:schemeClr>
                </a:solidFill>
                <a:latin typeface="Georgia" pitchFamily="18" charset="0"/>
              </a:rPr>
              <a:t>(P2)</a:t>
            </a:r>
            <a:endParaRPr lang="en-GB" sz="2000" dirty="0" smtClean="0">
              <a:solidFill>
                <a:schemeClr val="bg1">
                  <a:lumMod val="95000"/>
                </a:schemeClr>
              </a:solidFill>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pPr>
              <a:spcBef>
                <a:spcPct val="20000"/>
              </a:spcBef>
              <a:defRPr/>
            </a:pPr>
            <a:r>
              <a:rPr lang="en-US" sz="2000" dirty="0" smtClean="0">
                <a:solidFill>
                  <a:schemeClr val="tx1">
                    <a:lumMod val="65000"/>
                    <a:lumOff val="35000"/>
                  </a:schemeClr>
                </a:solidFill>
                <a:latin typeface="Georgia" pitchFamily="18" charset="0"/>
                <a:cs typeface="Segoe UI" pitchFamily="34" charset="0"/>
              </a:rPr>
              <a:t>people managed relationships with the departed through physical &amp; digital artifacts</a:t>
            </a:r>
          </a:p>
          <a:p>
            <a:pPr>
              <a:spcBef>
                <a:spcPct val="20000"/>
              </a:spcBef>
              <a:defRPr/>
            </a:pPr>
            <a:r>
              <a:rPr lang="en-US" sz="2000" dirty="0" smtClean="0">
                <a:solidFill>
                  <a:schemeClr val="tx1">
                    <a:lumMod val="65000"/>
                    <a:lumOff val="35000"/>
                  </a:schemeClr>
                </a:solidFill>
                <a:latin typeface="Georgia" pitchFamily="18" charset="0"/>
                <a:cs typeface="Segoe UI" pitchFamily="34" charset="0"/>
              </a:rPr>
              <a:t/>
            </a:r>
            <a:br>
              <a:rPr lang="en-US" sz="2000" dirty="0" smtClean="0">
                <a:solidFill>
                  <a:schemeClr val="tx1">
                    <a:lumMod val="65000"/>
                    <a:lumOff val="35000"/>
                  </a:schemeClr>
                </a:solidFill>
                <a:latin typeface="Georgia" pitchFamily="18" charset="0"/>
                <a:cs typeface="Segoe UI" pitchFamily="34" charset="0"/>
              </a:rPr>
            </a:br>
            <a:r>
              <a:rPr lang="en-US" sz="2000" dirty="0" smtClean="0">
                <a:solidFill>
                  <a:schemeClr val="tx1">
                    <a:lumMod val="65000"/>
                    <a:lumOff val="35000"/>
                  </a:schemeClr>
                </a:solidFill>
                <a:latin typeface="Georgia" pitchFamily="18" charset="0"/>
                <a:cs typeface="Segoe UI" pitchFamily="34" charset="0"/>
              </a:rPr>
              <a:t>care taken to preserve and hideaway some artifacts, ex:</a:t>
            </a:r>
            <a:r>
              <a:rPr lang="en-US" sz="2000" dirty="0" smtClean="0">
                <a:solidFill>
                  <a:schemeClr val="tx1">
                    <a:lumMod val="65000"/>
                    <a:lumOff val="35000"/>
                  </a:schemeClr>
                </a:solidFill>
                <a:latin typeface="Georgia"/>
                <a:cs typeface="Georgia"/>
              </a:rPr>
              <a:t/>
            </a:r>
            <a:br>
              <a:rPr lang="en-US" sz="2000" dirty="0" smtClean="0">
                <a:solidFill>
                  <a:schemeClr val="tx1">
                    <a:lumMod val="65000"/>
                    <a:lumOff val="35000"/>
                  </a:schemeClr>
                </a:solidFill>
                <a:latin typeface="Georgia"/>
                <a:cs typeface="Georgia"/>
              </a:rPr>
            </a:br>
            <a:endParaRPr lang="en-US" sz="2000" dirty="0" smtClean="0">
              <a:solidFill>
                <a:schemeClr val="tx1">
                  <a:lumMod val="65000"/>
                  <a:lumOff val="35000"/>
                </a:schemeClr>
              </a:solidFill>
              <a:latin typeface="Georgia"/>
              <a:cs typeface="Georgia"/>
            </a:endParaRPr>
          </a:p>
          <a:p>
            <a:pPr>
              <a:spcBef>
                <a:spcPct val="20000"/>
              </a:spcBef>
              <a:defRPr/>
            </a:pPr>
            <a:r>
              <a:rPr lang="en-US" sz="2000" dirty="0" smtClean="0">
                <a:solidFill>
                  <a:schemeClr val="tx1">
                    <a:lumMod val="65000"/>
                    <a:lumOff val="35000"/>
                  </a:schemeClr>
                </a:solidFill>
                <a:latin typeface="Georgia"/>
                <a:cs typeface="Georgia"/>
              </a:rPr>
              <a:t>	+encrypting digital files deep in directory structure</a:t>
            </a:r>
            <a:endParaRPr lang="en-US" sz="2000" b="1" dirty="0" smtClean="0">
              <a:solidFill>
                <a:schemeClr val="tx1">
                  <a:lumMod val="65000"/>
                  <a:lumOff val="35000"/>
                </a:schemeClr>
              </a:solidFill>
              <a:latin typeface="Georgia"/>
              <a:cs typeface="Georgia"/>
            </a:endParaRPr>
          </a:p>
          <a:p>
            <a:pPr>
              <a:spcBef>
                <a:spcPct val="20000"/>
              </a:spcBef>
              <a:defRPr/>
            </a:pPr>
            <a:endParaRPr lang="en-US" sz="2000" b="1" dirty="0" smtClean="0">
              <a:solidFill>
                <a:schemeClr val="tx1">
                  <a:lumMod val="65000"/>
                  <a:lumOff val="35000"/>
                </a:schemeClr>
              </a:solidFill>
              <a:latin typeface="Georgia"/>
              <a:cs typeface="Georgia"/>
            </a:endParaRPr>
          </a:p>
          <a:p>
            <a:pPr>
              <a:spcBef>
                <a:spcPct val="20000"/>
              </a:spcBef>
              <a:defRPr/>
            </a:pPr>
            <a:r>
              <a:rPr lang="en-US" sz="2000" dirty="0" smtClean="0">
                <a:solidFill>
                  <a:schemeClr val="tx1">
                    <a:lumMod val="65000"/>
                    <a:lumOff val="35000"/>
                  </a:schemeClr>
                </a:solidFill>
                <a:latin typeface="Georgia"/>
                <a:cs typeface="Georgia"/>
              </a:rPr>
              <a:t>	+storing files on external media elsewhere in the home</a:t>
            </a:r>
            <a:endParaRPr lang="en-US" sz="2000" b="1" dirty="0" smtClean="0">
              <a:solidFill>
                <a:schemeClr val="tx1">
                  <a:lumMod val="65000"/>
                  <a:lumOff val="35000"/>
                </a:schemeClr>
              </a:solidFill>
              <a:latin typeface="Georgia"/>
              <a:cs typeface="Georgia"/>
            </a:endParaRPr>
          </a:p>
          <a:p>
            <a:pPr>
              <a:spcBef>
                <a:spcPct val="20000"/>
              </a:spcBef>
              <a:defRPr/>
            </a:pPr>
            <a:endParaRPr lang="en-US" sz="2000" b="1" dirty="0" smtClean="0">
              <a:solidFill>
                <a:schemeClr val="tx1">
                  <a:lumMod val="65000"/>
                  <a:lumOff val="35000"/>
                </a:schemeClr>
              </a:solidFill>
              <a:latin typeface="Georgia"/>
              <a:cs typeface="Georgia"/>
            </a:endParaRPr>
          </a:p>
          <a:p>
            <a:pPr>
              <a:spcBef>
                <a:spcPct val="20000"/>
              </a:spcBef>
              <a:defRPr/>
            </a:pPr>
            <a:r>
              <a:rPr lang="en-US" sz="2000" dirty="0" smtClean="0">
                <a:solidFill>
                  <a:schemeClr val="tx1">
                    <a:lumMod val="65000"/>
                    <a:lumOff val="35000"/>
                  </a:schemeClr>
                </a:solidFill>
                <a:latin typeface="Georgia"/>
                <a:cs typeface="Georgia"/>
              </a:rPr>
              <a:t>	+filing funeral paraphernalia deep in desk drawers</a:t>
            </a:r>
            <a:endParaRPr lang="en-US" sz="2000" dirty="0" smtClean="0">
              <a:solidFill>
                <a:schemeClr val="tx1">
                  <a:lumMod val="65000"/>
                  <a:lumOff val="35000"/>
                </a:schemeClr>
              </a:solidFill>
              <a:latin typeface="Georgia" pitchFamily="18" charset="0"/>
              <a:cs typeface="Segoe UI" pitchFamily="34" charset="0"/>
            </a:endParaRPr>
          </a:p>
        </p:txBody>
      </p:sp>
      <p:sp>
        <p:nvSpPr>
          <p:cNvPr id="5" name="Title 1"/>
          <p:cNvSpPr txBox="1">
            <a:spLocks/>
          </p:cNvSpPr>
          <p:nvPr/>
        </p:nvSpPr>
        <p:spPr>
          <a:xfrm>
            <a:off x="0" y="785802"/>
            <a:ext cx="9144000" cy="714372"/>
          </a:xfrm>
          <a:prstGeom prst="rect">
            <a:avLst/>
          </a:prstGeom>
          <a:solidFill>
            <a:schemeClr val="tx1"/>
          </a:solidFill>
        </p:spPr>
        <p:txBody>
          <a:bodyPr vert="horz" lIns="91440" tIns="45720" rIns="91440" bIns="45720" rtlCol="0" anchor="ctr">
            <a:noAutofit/>
          </a:bodyPr>
          <a:lstStyle/>
          <a:p>
            <a:pPr lvl="0">
              <a:spcBef>
                <a:spcPct val="0"/>
              </a:spcBef>
              <a:defRPr/>
            </a:pPr>
            <a:r>
              <a:rPr lang="en-US" sz="3150" dirty="0" smtClean="0">
                <a:solidFill>
                  <a:schemeClr val="bg1">
                    <a:lumMod val="85000"/>
                  </a:schemeClr>
                </a:solidFill>
                <a:latin typeface="Georgia" pitchFamily="18" charset="0"/>
              </a:rPr>
              <a:t>rituals &amp; techniques for managing the relationship</a:t>
            </a:r>
            <a:endParaRPr lang="en-US" sz="3150" dirty="0">
              <a:solidFill>
                <a:schemeClr val="bg1">
                  <a:lumMod val="85000"/>
                </a:schemeClr>
              </a:solidFill>
              <a:latin typeface="Georgia"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500042"/>
            <a:ext cx="8258204" cy="6072230"/>
          </a:xfrm>
          <a:prstGeom prst="rect">
            <a:avLst/>
          </a:prstGeom>
        </p:spPr>
        <p:txBody>
          <a:bodyPr vert="horz" lIns="91440" tIns="45720" rIns="91440" bIns="45720" rtlCol="0" anchor="ctr">
            <a:noAutofit/>
          </a:bodyPr>
          <a:lstStyle/>
          <a:p>
            <a:pPr>
              <a:spcBef>
                <a:spcPct val="0"/>
              </a:spcBef>
              <a:defRPr/>
            </a:pPr>
            <a:r>
              <a:rPr lang="en-US" sz="2000" dirty="0" smtClean="0">
                <a:solidFill>
                  <a:schemeClr val="bg1">
                    <a:lumMod val="95000"/>
                  </a:schemeClr>
                </a:solidFill>
                <a:latin typeface="Georgia"/>
                <a:cs typeface="Georgia"/>
              </a:rPr>
              <a:t>“</a:t>
            </a:r>
            <a:r>
              <a:rPr lang="en-US" sz="3000" dirty="0" smtClean="0">
                <a:solidFill>
                  <a:srgbClr val="FFFF99"/>
                </a:solidFill>
                <a:latin typeface="Georgia"/>
                <a:cs typeface="Georgia"/>
              </a:rPr>
              <a:t>It’s the technological equivalent to putting them in the back cupboard. </a:t>
            </a:r>
            <a:r>
              <a:rPr lang="en-US" sz="2000" dirty="0" smtClean="0">
                <a:solidFill>
                  <a:schemeClr val="bg1">
                    <a:lumMod val="95000"/>
                  </a:schemeClr>
                </a:solidFill>
                <a:latin typeface="Georgia"/>
                <a:cs typeface="Georgia"/>
              </a:rPr>
              <a:t/>
            </a:r>
            <a:br>
              <a:rPr lang="en-US" sz="2000" dirty="0" smtClean="0">
                <a:solidFill>
                  <a:schemeClr val="bg1">
                    <a:lumMod val="95000"/>
                  </a:schemeClr>
                </a:solidFill>
                <a:latin typeface="Georgia"/>
                <a:cs typeface="Georgia"/>
              </a:rPr>
            </a:br>
            <a:r>
              <a:rPr lang="en-US" sz="2000" dirty="0" smtClean="0">
                <a:solidFill>
                  <a:schemeClr val="bg1">
                    <a:lumMod val="95000"/>
                  </a:schemeClr>
                </a:solidFill>
                <a:latin typeface="Georgia"/>
                <a:cs typeface="Georgia"/>
              </a:rPr>
              <a:t/>
            </a:r>
            <a:br>
              <a:rPr lang="en-US" sz="2000" dirty="0" smtClean="0">
                <a:solidFill>
                  <a:schemeClr val="bg1">
                    <a:lumMod val="95000"/>
                  </a:schemeClr>
                </a:solidFill>
                <a:latin typeface="Georgia"/>
                <a:cs typeface="Georgia"/>
              </a:rPr>
            </a:br>
            <a:r>
              <a:rPr lang="en-US" sz="2000" dirty="0" smtClean="0">
                <a:solidFill>
                  <a:schemeClr val="bg1">
                    <a:lumMod val="95000"/>
                  </a:schemeClr>
                </a:solidFill>
                <a:latin typeface="Georgia"/>
                <a:cs typeface="Georgia"/>
              </a:rPr>
              <a:t>You put [them] away because you need to ...you have to </a:t>
            </a:r>
            <a:r>
              <a:rPr lang="en-US" sz="3000" dirty="0" smtClean="0">
                <a:solidFill>
                  <a:srgbClr val="FFFF99"/>
                </a:solidFill>
                <a:latin typeface="Georgia"/>
                <a:cs typeface="Georgia"/>
              </a:rPr>
              <a:t>...you know they’re there …but they get covered up ...life keeps moving on.</a:t>
            </a:r>
            <a:r>
              <a:rPr lang="en-US" sz="2000" dirty="0" smtClean="0">
                <a:solidFill>
                  <a:schemeClr val="bg1">
                    <a:lumMod val="95000"/>
                  </a:schemeClr>
                </a:solidFill>
                <a:latin typeface="Georgia"/>
                <a:cs typeface="Georgia"/>
              </a:rPr>
              <a:t>” </a:t>
            </a:r>
            <a:r>
              <a:rPr lang="en-GB" sz="2000" dirty="0" smtClean="0">
                <a:solidFill>
                  <a:schemeClr val="bg1">
                    <a:lumMod val="95000"/>
                  </a:schemeClr>
                </a:solidFill>
                <a:latin typeface="Georgia" pitchFamily="18" charset="0"/>
              </a:rPr>
              <a:t>(P6)</a:t>
            </a:r>
            <a:endParaRPr lang="en-GB" sz="2000" dirty="0" smtClean="0">
              <a:solidFill>
                <a:schemeClr val="bg1">
                  <a:lumMod val="95000"/>
                </a:schemeClr>
              </a:solidFill>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lum contrast="14000"/>
            <a:grayscl/>
          </a:blip>
          <a:srcRect/>
          <a:stretch>
            <a:fillRect/>
          </a:stretch>
        </p:blipFill>
        <p:spPr bwMode="auto">
          <a:xfrm>
            <a:off x="0" y="228600"/>
            <a:ext cx="8585200" cy="6234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pPr>
              <a:spcBef>
                <a:spcPct val="20000"/>
              </a:spcBef>
              <a:defRPr/>
            </a:pPr>
            <a:r>
              <a:rPr lang="en-US" sz="2000" dirty="0" smtClean="0">
                <a:solidFill>
                  <a:schemeClr val="tx1">
                    <a:lumMod val="65000"/>
                    <a:lumOff val="35000"/>
                  </a:schemeClr>
                </a:solidFill>
                <a:latin typeface="Georgia" pitchFamily="18" charset="0"/>
                <a:cs typeface="Segoe UI" pitchFamily="34" charset="0"/>
              </a:rPr>
              <a:t>ritualized uses of artifacts reflect on the departed </a:t>
            </a:r>
          </a:p>
          <a:p>
            <a:pPr>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a:spcBef>
                <a:spcPct val="20000"/>
              </a:spcBef>
              <a:defRPr/>
            </a:pPr>
            <a:r>
              <a:rPr lang="en-US" sz="2000" dirty="0" smtClean="0">
                <a:solidFill>
                  <a:schemeClr val="tx1">
                    <a:lumMod val="65000"/>
                    <a:lumOff val="35000"/>
                  </a:schemeClr>
                </a:solidFill>
                <a:latin typeface="Georgia" pitchFamily="18" charset="0"/>
                <a:cs typeface="Segoe UI" pitchFamily="34" charset="0"/>
              </a:rPr>
              <a:t>artifacts could be invoked and then fade into the background</a:t>
            </a:r>
          </a:p>
          <a:p>
            <a:pPr>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a:p>
            <a:pPr>
              <a:spcBef>
                <a:spcPct val="20000"/>
              </a:spcBef>
              <a:defRPr/>
            </a:pPr>
            <a:r>
              <a:rPr lang="en-US" sz="2000" dirty="0" smtClean="0">
                <a:solidFill>
                  <a:schemeClr val="tx1">
                    <a:lumMod val="65000"/>
                    <a:lumOff val="35000"/>
                  </a:schemeClr>
                </a:solidFill>
                <a:latin typeface="Georgia" pitchFamily="18" charset="0"/>
                <a:cs typeface="Segoe UI" pitchFamily="34" charset="0"/>
              </a:rPr>
              <a:t>physical </a:t>
            </a:r>
            <a:r>
              <a:rPr lang="en-US" sz="2000" dirty="0" smtClean="0">
                <a:solidFill>
                  <a:schemeClr val="tx1">
                    <a:lumMod val="65000"/>
                    <a:lumOff val="35000"/>
                  </a:schemeClr>
                </a:solidFill>
                <a:latin typeface="Georgia" pitchFamily="18" charset="0"/>
                <a:cs typeface="Segoe UI" pitchFamily="34" charset="0"/>
              </a:rPr>
              <a:t>artifacts:</a:t>
            </a:r>
            <a:r>
              <a:rPr lang="en-US" sz="2000" dirty="0" smtClean="0">
                <a:solidFill>
                  <a:schemeClr val="tx1">
                    <a:lumMod val="65000"/>
                    <a:lumOff val="35000"/>
                  </a:schemeClr>
                </a:solidFill>
                <a:latin typeface="Georgia"/>
                <a:cs typeface="Georgia"/>
              </a:rPr>
              <a:t> </a:t>
            </a:r>
            <a:r>
              <a:rPr lang="en-US" sz="2000" dirty="0" smtClean="0">
                <a:solidFill>
                  <a:schemeClr val="tx1">
                    <a:lumMod val="65000"/>
                    <a:lumOff val="35000"/>
                  </a:schemeClr>
                </a:solidFill>
                <a:latin typeface="Georgia"/>
                <a:cs typeface="Georgia"/>
              </a:rPr>
              <a:t>candles, a windup clock, photo albums, various trinkets belonging to departed, decaying statue</a:t>
            </a:r>
          </a:p>
          <a:p>
            <a:pPr>
              <a:spcBef>
                <a:spcPct val="20000"/>
              </a:spcBef>
              <a:defRPr/>
            </a:pPr>
            <a:endParaRPr lang="en-US" sz="2000" dirty="0" smtClean="0">
              <a:solidFill>
                <a:schemeClr val="tx1">
                  <a:lumMod val="65000"/>
                  <a:lumOff val="35000"/>
                </a:schemeClr>
              </a:solidFill>
              <a:latin typeface="Georgia"/>
              <a:cs typeface="Georgia"/>
            </a:endParaRPr>
          </a:p>
          <a:p>
            <a:pPr>
              <a:spcBef>
                <a:spcPct val="20000"/>
              </a:spcBef>
              <a:defRPr/>
            </a:pPr>
            <a:r>
              <a:rPr lang="en-US" sz="2000" dirty="0" smtClean="0">
                <a:solidFill>
                  <a:schemeClr val="tx1">
                    <a:lumMod val="65000"/>
                    <a:lumOff val="35000"/>
                  </a:schemeClr>
                </a:solidFill>
                <a:latin typeface="Georgia" pitchFamily="18" charset="0"/>
                <a:cs typeface="Segoe UI" pitchFamily="34" charset="0"/>
              </a:rPr>
              <a:t>digital </a:t>
            </a:r>
            <a:r>
              <a:rPr lang="en-US" sz="2000" dirty="0" smtClean="0">
                <a:solidFill>
                  <a:schemeClr val="tx1">
                    <a:lumMod val="65000"/>
                    <a:lumOff val="35000"/>
                  </a:schemeClr>
                </a:solidFill>
                <a:latin typeface="Georgia" pitchFamily="18" charset="0"/>
                <a:cs typeface="Segoe UI" pitchFamily="34" charset="0"/>
              </a:rPr>
              <a:t>artifacts:</a:t>
            </a:r>
            <a:r>
              <a:rPr lang="en-US" sz="2000" dirty="0" smtClean="0">
                <a:solidFill>
                  <a:schemeClr val="tx1">
                    <a:lumMod val="65000"/>
                    <a:lumOff val="35000"/>
                  </a:schemeClr>
                </a:solidFill>
                <a:latin typeface="Georgia"/>
                <a:cs typeface="Georgia"/>
              </a:rPr>
              <a:t> </a:t>
            </a:r>
            <a:r>
              <a:rPr lang="en-US" sz="2000" dirty="0" smtClean="0">
                <a:solidFill>
                  <a:schemeClr val="tx1">
                    <a:lumMod val="65000"/>
                    <a:lumOff val="35000"/>
                  </a:schemeClr>
                </a:solidFill>
                <a:latin typeface="Georgia"/>
                <a:cs typeface="Georgia"/>
              </a:rPr>
              <a:t>mobile phone text message archives, locally stored email archives</a:t>
            </a:r>
            <a:endParaRPr lang="en-US" sz="2000" dirty="0" smtClean="0">
              <a:solidFill>
                <a:schemeClr val="tx1">
                  <a:lumMod val="65000"/>
                  <a:lumOff val="35000"/>
                </a:schemeClr>
              </a:solidFill>
              <a:latin typeface="Georgia" pitchFamily="18" charset="0"/>
              <a:cs typeface="Segoe UI" pitchFamily="34" charset="0"/>
            </a:endParaRPr>
          </a:p>
          <a:p>
            <a:pPr>
              <a:spcBef>
                <a:spcPct val="20000"/>
              </a:spcBef>
              <a:defRPr/>
            </a:pPr>
            <a:endParaRPr lang="en-US" sz="2000" dirty="0" smtClean="0">
              <a:solidFill>
                <a:schemeClr val="tx1">
                  <a:lumMod val="65000"/>
                  <a:lumOff val="35000"/>
                </a:schemeClr>
              </a:solidFill>
              <a:latin typeface="Georgia" pitchFamily="18" charset="0"/>
              <a:cs typeface="Segoe UI" pitchFamily="34" charset="0"/>
            </a:endParaRPr>
          </a:p>
        </p:txBody>
      </p:sp>
      <p:sp>
        <p:nvSpPr>
          <p:cNvPr id="5" name="Title 1"/>
          <p:cNvSpPr txBox="1">
            <a:spLocks/>
          </p:cNvSpPr>
          <p:nvPr/>
        </p:nvSpPr>
        <p:spPr>
          <a:xfrm>
            <a:off x="0" y="785802"/>
            <a:ext cx="9144000" cy="714372"/>
          </a:xfrm>
          <a:prstGeom prst="rect">
            <a:avLst/>
          </a:prstGeom>
          <a:solidFill>
            <a:schemeClr val="tx1"/>
          </a:solidFill>
        </p:spPr>
        <p:txBody>
          <a:bodyPr vert="horz" lIns="91440" tIns="45720" rIns="91440" bIns="45720" rtlCol="0" anchor="ctr">
            <a:noAutofit/>
          </a:bodyPr>
          <a:lstStyle/>
          <a:p>
            <a:pPr lvl="0">
              <a:spcBef>
                <a:spcPct val="0"/>
              </a:spcBef>
              <a:defRPr/>
            </a:pPr>
            <a:r>
              <a:rPr lang="en-US" sz="3150" dirty="0" smtClean="0">
                <a:solidFill>
                  <a:schemeClr val="bg1">
                    <a:lumMod val="85000"/>
                  </a:schemeClr>
                </a:solidFill>
                <a:latin typeface="Georgia" pitchFamily="18" charset="0"/>
              </a:rPr>
              <a:t>rituals &amp; techniques for managing the relationship</a:t>
            </a:r>
            <a:endParaRPr lang="en-US" sz="3150" dirty="0">
              <a:solidFill>
                <a:schemeClr val="bg1">
                  <a:lumMod val="85000"/>
                </a:schemeClr>
              </a:solidFill>
              <a:latin typeface="Georgia"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500042"/>
            <a:ext cx="8258204" cy="6072230"/>
          </a:xfrm>
          <a:prstGeom prst="rect">
            <a:avLst/>
          </a:prstGeom>
        </p:spPr>
        <p:txBody>
          <a:bodyPr vert="horz" lIns="91440" tIns="45720" rIns="91440" bIns="45720" rtlCol="0" anchor="ctr">
            <a:noAutofit/>
          </a:bodyPr>
          <a:lstStyle/>
          <a:p>
            <a:pPr>
              <a:spcBef>
                <a:spcPct val="0"/>
              </a:spcBef>
              <a:defRPr/>
            </a:pPr>
            <a:r>
              <a:rPr lang="en-US" sz="2000" dirty="0" smtClean="0">
                <a:solidFill>
                  <a:schemeClr val="bg1">
                    <a:lumMod val="95000"/>
                  </a:schemeClr>
                </a:solidFill>
                <a:latin typeface="Georgia"/>
                <a:cs typeface="Georgia"/>
              </a:rPr>
              <a:t>“Now and then I bring them out. ...[I] see things he’s written to me, like ‘I hope today went ok’ and I think about why he sent that and what was going on then. ...</a:t>
            </a:r>
            <a:r>
              <a:rPr lang="en-US" sz="3000" dirty="0" smtClean="0">
                <a:solidFill>
                  <a:srgbClr val="FFFF99"/>
                </a:solidFill>
                <a:latin typeface="Georgia"/>
                <a:cs typeface="Georgia"/>
              </a:rPr>
              <a:t>I know I can always find them, but it’s also important I can put them away</a:t>
            </a:r>
            <a:r>
              <a:rPr lang="en-US" sz="2000" dirty="0" smtClean="0">
                <a:solidFill>
                  <a:schemeClr val="bg1">
                    <a:lumMod val="95000"/>
                  </a:schemeClr>
                </a:solidFill>
                <a:latin typeface="Georgia"/>
                <a:cs typeface="Georgia"/>
              </a:rPr>
              <a:t>” </a:t>
            </a:r>
            <a:r>
              <a:rPr lang="en-GB" sz="2000" dirty="0" smtClean="0">
                <a:solidFill>
                  <a:schemeClr val="bg1">
                    <a:lumMod val="95000"/>
                  </a:schemeClr>
                </a:solidFill>
                <a:latin typeface="Georgia" pitchFamily="18" charset="0"/>
              </a:rPr>
              <a:t>(P8)</a:t>
            </a:r>
            <a:endParaRPr lang="en-GB" sz="2000" dirty="0" smtClean="0">
              <a:solidFill>
                <a:schemeClr val="bg1">
                  <a:lumMod val="95000"/>
                </a:schemeClr>
              </a:solidFill>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143512"/>
          </a:xfrm>
          <a:prstGeom prst="rect">
            <a:avLst/>
          </a:prstGeom>
        </p:spPr>
        <p:txBody>
          <a:bodyPr vert="horz" lIns="91440" tIns="45720" rIns="91440" bIns="45720" rtlCol="0">
            <a:noAutofit/>
          </a:bodyPr>
          <a:lstStyle/>
          <a:p>
            <a:r>
              <a:rPr lang="en-US" sz="2000" dirty="0" smtClean="0">
                <a:solidFill>
                  <a:schemeClr val="tx1">
                    <a:lumMod val="65000"/>
                    <a:lumOff val="35000"/>
                  </a:schemeClr>
                </a:solidFill>
                <a:latin typeface="Georgia"/>
                <a:cs typeface="Georgia"/>
              </a:rPr>
              <a:t>digital artifacts played key roles in the </a:t>
            </a:r>
            <a:r>
              <a:rPr lang="en-US" sz="2000" dirty="0" err="1" smtClean="0">
                <a:solidFill>
                  <a:schemeClr val="tx1">
                    <a:lumMod val="65000"/>
                    <a:lumOff val="35000"/>
                  </a:schemeClr>
                </a:solidFill>
                <a:latin typeface="Georgia"/>
                <a:cs typeface="Georgia"/>
              </a:rPr>
              <a:t>bereaved’s</a:t>
            </a:r>
            <a:r>
              <a:rPr lang="en-US" sz="2000" dirty="0" smtClean="0">
                <a:solidFill>
                  <a:schemeClr val="tx1">
                    <a:lumMod val="65000"/>
                    <a:lumOff val="35000"/>
                  </a:schemeClr>
                </a:solidFill>
                <a:latin typeface="Georgia"/>
                <a:cs typeface="Georgia"/>
              </a:rPr>
              <a:t> management of relationships with the departed</a:t>
            </a:r>
          </a:p>
          <a:p>
            <a:endParaRPr lang="en-US" sz="2000" dirty="0" smtClean="0">
              <a:solidFill>
                <a:schemeClr val="tx1">
                  <a:lumMod val="65000"/>
                  <a:lumOff val="35000"/>
                </a:schemeClr>
              </a:solidFill>
              <a:latin typeface="Georgia"/>
              <a:cs typeface="Georgia"/>
            </a:endParaRPr>
          </a:p>
          <a:p>
            <a:r>
              <a:rPr lang="en-US" sz="2000" dirty="0" smtClean="0">
                <a:solidFill>
                  <a:schemeClr val="tx1">
                    <a:lumMod val="65000"/>
                    <a:lumOff val="35000"/>
                  </a:schemeClr>
                </a:solidFill>
                <a:latin typeface="Georgia"/>
                <a:cs typeface="Georgia"/>
              </a:rPr>
              <a:t>once the ritual comes to a close, aspects of the relationship can be put away by the bereaved on their own terms</a:t>
            </a:r>
          </a:p>
        </p:txBody>
      </p:sp>
      <p:sp>
        <p:nvSpPr>
          <p:cNvPr id="5" name="Title 1"/>
          <p:cNvSpPr txBox="1">
            <a:spLocks/>
          </p:cNvSpPr>
          <p:nvPr/>
        </p:nvSpPr>
        <p:spPr>
          <a:xfrm>
            <a:off x="0" y="785802"/>
            <a:ext cx="9144000" cy="714372"/>
          </a:xfrm>
          <a:prstGeom prst="rect">
            <a:avLst/>
          </a:prstGeom>
          <a:solidFill>
            <a:schemeClr val="tx1"/>
          </a:solidFill>
        </p:spPr>
        <p:txBody>
          <a:bodyPr vert="horz" lIns="91440" tIns="45720" rIns="91440" bIns="45720" rtlCol="0" anchor="ctr">
            <a:noAutofit/>
          </a:bodyPr>
          <a:lstStyle/>
          <a:p>
            <a:pPr lvl="0">
              <a:spcBef>
                <a:spcPct val="0"/>
              </a:spcBef>
              <a:defRPr/>
            </a:pPr>
            <a:r>
              <a:rPr lang="en-US" sz="3150" dirty="0" smtClean="0">
                <a:solidFill>
                  <a:schemeClr val="bg1">
                    <a:lumMod val="85000"/>
                  </a:schemeClr>
                </a:solidFill>
                <a:latin typeface="Georgia" pitchFamily="18" charset="0"/>
              </a:rPr>
              <a:t>rituals &amp; techniques for managing the relationship</a:t>
            </a:r>
            <a:endParaRPr lang="en-US" sz="3150" dirty="0">
              <a:solidFill>
                <a:schemeClr val="bg1">
                  <a:lumMod val="85000"/>
                </a:schemeClr>
              </a:solidFill>
              <a:latin typeface="Georgia"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R0010672.JPG"/>
          <p:cNvPicPr>
            <a:picLocks noChangeAspect="1"/>
          </p:cNvPicPr>
          <p:nvPr/>
        </p:nvPicPr>
        <p:blipFill>
          <a:blip r:embed="rId3"/>
          <a:stretch>
            <a:fillRect/>
          </a:stretch>
        </p:blipFill>
        <p:spPr>
          <a:xfrm>
            <a:off x="4572000" y="-1600200"/>
            <a:ext cx="4953000" cy="6604000"/>
          </a:xfrm>
          <a:prstGeom prst="rect">
            <a:avLst/>
          </a:prstGeom>
        </p:spPr>
      </p:pic>
      <p:sp>
        <p:nvSpPr>
          <p:cNvPr id="5" name="Title 1"/>
          <p:cNvSpPr txBox="1">
            <a:spLocks/>
          </p:cNvSpPr>
          <p:nvPr/>
        </p:nvSpPr>
        <p:spPr>
          <a:xfrm>
            <a:off x="0" y="785802"/>
            <a:ext cx="2438400" cy="714372"/>
          </a:xfrm>
          <a:prstGeom prst="rect">
            <a:avLst/>
          </a:prstGeom>
          <a:solidFill>
            <a:schemeClr val="tx1"/>
          </a:solidFill>
        </p:spPr>
        <p:txBody>
          <a:bodyPr vert="horz" lIns="91440" tIns="45720" rIns="91440" bIns="45720" rtlCol="0" anchor="ctr">
            <a:noAutofit/>
          </a:bodyPr>
          <a:lstStyle/>
          <a:p>
            <a:pPr lvl="0">
              <a:spcBef>
                <a:spcPct val="0"/>
              </a:spcBef>
              <a:defRPr/>
            </a:pPr>
            <a:r>
              <a:rPr lang="en-US" sz="3600" dirty="0" smtClean="0">
                <a:solidFill>
                  <a:schemeClr val="bg1">
                    <a:lumMod val="85000"/>
                  </a:schemeClr>
                </a:solidFill>
                <a:latin typeface="Georgia" pitchFamily="18" charset="0"/>
              </a:rPr>
              <a:t>conclusion</a:t>
            </a:r>
            <a:endParaRPr lang="en-US" sz="3600" dirty="0">
              <a:solidFill>
                <a:schemeClr val="bg1">
                  <a:lumMod val="85000"/>
                </a:schemeClr>
              </a:solidFill>
              <a:latin typeface="Georgia" pitchFamily="18" charset="0"/>
            </a:endParaRPr>
          </a:p>
        </p:txBody>
      </p:sp>
      <p:pic>
        <p:nvPicPr>
          <p:cNvPr id="9" name="Picture 6" descr="fb_pic1.tiff"/>
          <p:cNvPicPr>
            <a:picLocks noChangeAspect="1"/>
          </p:cNvPicPr>
          <p:nvPr/>
        </p:nvPicPr>
        <p:blipFill>
          <a:blip r:embed="rId4">
            <a:lum contrast="-2000"/>
            <a:grayscl/>
          </a:blip>
          <a:srcRect r="4546"/>
          <a:stretch>
            <a:fillRect/>
          </a:stretch>
        </p:blipFill>
        <p:spPr bwMode="auto">
          <a:xfrm>
            <a:off x="-29778" y="3429000"/>
            <a:ext cx="5592378" cy="3733800"/>
          </a:xfrm>
          <a:prstGeom prst="rect">
            <a:avLst/>
          </a:prstGeom>
          <a:noFill/>
          <a:ln w="9525">
            <a:noFill/>
            <a:miter lim="800000"/>
            <a:headEnd/>
            <a:tailEnd/>
          </a:ln>
        </p:spPr>
      </p:pic>
      <p:pic>
        <p:nvPicPr>
          <p:cNvPr id="10" name="Picture 4" descr="100_2003.JPG"/>
          <p:cNvPicPr>
            <a:picLocks noChangeAspect="1"/>
          </p:cNvPicPr>
          <p:nvPr/>
        </p:nvPicPr>
        <p:blipFill>
          <a:blip r:embed="rId5">
            <a:lum contrast="34000"/>
            <a:grayscl/>
          </a:blip>
          <a:srcRect/>
          <a:stretch>
            <a:fillRect/>
          </a:stretch>
        </p:blipFill>
        <p:spPr bwMode="auto">
          <a:xfrm>
            <a:off x="0" y="0"/>
            <a:ext cx="4572000" cy="3429000"/>
          </a:xfrm>
          <a:prstGeom prst="rect">
            <a:avLst/>
          </a:prstGeom>
          <a:noFill/>
          <a:ln w="9525">
            <a:noFill/>
            <a:miter lim="800000"/>
            <a:headEnd/>
            <a:tailEnd/>
          </a:ln>
        </p:spPr>
      </p:pic>
      <p:pic>
        <p:nvPicPr>
          <p:cNvPr id="12" name="Picture 4" descr="100_2019.JPG"/>
          <p:cNvPicPr>
            <a:picLocks noChangeAspect="1"/>
          </p:cNvPicPr>
          <p:nvPr/>
        </p:nvPicPr>
        <p:blipFill>
          <a:blip r:embed="rId6">
            <a:lum contrast="32000"/>
            <a:grayscl/>
          </a:blip>
          <a:srcRect/>
          <a:stretch>
            <a:fillRect/>
          </a:stretch>
        </p:blipFill>
        <p:spPr bwMode="auto">
          <a:xfrm>
            <a:off x="4572000" y="3429000"/>
            <a:ext cx="477520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r>
              <a:rPr lang="en-US" sz="2000" dirty="0" smtClean="0">
                <a:solidFill>
                  <a:srgbClr val="595959"/>
                </a:solidFill>
                <a:latin typeface="Georgia"/>
                <a:cs typeface="Georgia"/>
              </a:rPr>
              <a:t>ownership was a highly significant part of maintaining and putting aspects of the relationship to rest over time</a:t>
            </a:r>
          </a:p>
          <a:p>
            <a:endParaRPr lang="en-US" sz="2000" dirty="0" smtClean="0">
              <a:solidFill>
                <a:srgbClr val="595959"/>
              </a:solidFill>
              <a:latin typeface="Georgia"/>
              <a:cs typeface="Georgia"/>
            </a:endParaRPr>
          </a:p>
          <a:p>
            <a:endParaRPr lang="en-US" sz="2000" dirty="0" smtClean="0">
              <a:solidFill>
                <a:srgbClr val="595959"/>
              </a:solidFill>
              <a:latin typeface="Georgia"/>
              <a:cs typeface="Georgia"/>
            </a:endParaRPr>
          </a:p>
          <a:p>
            <a:r>
              <a:rPr lang="en-US" sz="2000" dirty="0" smtClean="0">
                <a:solidFill>
                  <a:srgbClr val="595959"/>
                </a:solidFill>
                <a:latin typeface="Georgia"/>
                <a:cs typeface="Georgia"/>
              </a:rPr>
              <a:t>How could systems be designed to enable users to allocate groups of content for deep storage? </a:t>
            </a:r>
          </a:p>
          <a:p>
            <a:endParaRPr lang="en-US" sz="2000" dirty="0" smtClean="0">
              <a:solidFill>
                <a:srgbClr val="595959"/>
              </a:solidFill>
              <a:latin typeface="Georgia"/>
              <a:cs typeface="Georgia"/>
            </a:endParaRPr>
          </a:p>
          <a:p>
            <a:r>
              <a:rPr lang="en-US" sz="2000" dirty="0" smtClean="0">
                <a:solidFill>
                  <a:srgbClr val="595959"/>
                </a:solidFill>
                <a:latin typeface="Georgia"/>
                <a:cs typeface="Georgia"/>
              </a:rPr>
              <a:t>How could the safety of the contents be peripherally conveyed to owners? </a:t>
            </a:r>
          </a:p>
          <a:p>
            <a:endParaRPr lang="en-US" sz="2000" dirty="0" smtClean="0">
              <a:solidFill>
                <a:srgbClr val="595959"/>
              </a:solidFill>
              <a:latin typeface="Georgia"/>
              <a:cs typeface="Georgia"/>
            </a:endParaRPr>
          </a:p>
          <a:p>
            <a:r>
              <a:rPr lang="en-US" sz="2000" dirty="0" smtClean="0">
                <a:solidFill>
                  <a:srgbClr val="595959"/>
                </a:solidFill>
                <a:latin typeface="Georgia"/>
                <a:cs typeface="Georgia"/>
              </a:rPr>
              <a:t>How should deep storage archives endure when owners themselves pass away? </a:t>
            </a:r>
          </a:p>
          <a:p>
            <a:endParaRPr lang="en-US" sz="2000" dirty="0" smtClean="0">
              <a:solidFill>
                <a:srgbClr val="595959"/>
              </a:solidFill>
              <a:latin typeface="Georgia"/>
              <a:cs typeface="Georgia"/>
            </a:endParaRPr>
          </a:p>
          <a:p>
            <a:endParaRPr lang="en-US" sz="2000" dirty="0" smtClean="0">
              <a:solidFill>
                <a:srgbClr val="595959"/>
              </a:solidFill>
              <a:latin typeface="Georgia"/>
              <a:cs typeface="Georgia"/>
            </a:endParaRPr>
          </a:p>
          <a:p>
            <a:endParaRPr lang="en-US" sz="2000" dirty="0" smtClean="0">
              <a:solidFill>
                <a:schemeClr val="tx1">
                  <a:lumMod val="65000"/>
                  <a:lumOff val="35000"/>
                </a:schemeClr>
              </a:solidFill>
              <a:latin typeface="Georgia"/>
              <a:cs typeface="Georgia"/>
            </a:endParaRPr>
          </a:p>
          <a:p>
            <a:endParaRPr lang="en-US" sz="2000" dirty="0" smtClean="0">
              <a:solidFill>
                <a:schemeClr val="tx1">
                  <a:lumMod val="65000"/>
                  <a:lumOff val="35000"/>
                </a:schemeClr>
              </a:solidFill>
              <a:latin typeface="Georgia"/>
              <a:cs typeface="Georgia"/>
            </a:endParaRPr>
          </a:p>
          <a:p>
            <a:endParaRPr lang="en-US" sz="2000" dirty="0" smtClean="0">
              <a:solidFill>
                <a:schemeClr val="tx1">
                  <a:lumMod val="65000"/>
                  <a:lumOff val="35000"/>
                </a:schemeClr>
              </a:solidFill>
              <a:latin typeface="Georgia"/>
              <a:cs typeface="Georgia"/>
            </a:endParaRPr>
          </a:p>
          <a:p>
            <a:endParaRPr lang="en-US" sz="2000" dirty="0" smtClean="0">
              <a:solidFill>
                <a:schemeClr val="tx1">
                  <a:lumMod val="65000"/>
                  <a:lumOff val="35000"/>
                </a:schemeClr>
              </a:solidFill>
              <a:latin typeface="Georgia"/>
              <a:cs typeface="Georgia"/>
            </a:endParaRPr>
          </a:p>
          <a:p>
            <a:r>
              <a:rPr lang="en-US" sz="2000" dirty="0" smtClean="0">
                <a:solidFill>
                  <a:schemeClr val="tx1">
                    <a:lumMod val="65000"/>
                    <a:lumOff val="35000"/>
                  </a:schemeClr>
                </a:solidFill>
                <a:latin typeface="Georgia"/>
                <a:cs typeface="Georgia"/>
              </a:rPr>
              <a:t> </a:t>
            </a:r>
          </a:p>
        </p:txBody>
      </p:sp>
      <p:sp>
        <p:nvSpPr>
          <p:cNvPr id="5" name="Title 1"/>
          <p:cNvSpPr txBox="1">
            <a:spLocks/>
          </p:cNvSpPr>
          <p:nvPr/>
        </p:nvSpPr>
        <p:spPr>
          <a:xfrm>
            <a:off x="0" y="785802"/>
            <a:ext cx="7848600" cy="714372"/>
          </a:xfrm>
          <a:prstGeom prst="rect">
            <a:avLst/>
          </a:prstGeom>
          <a:solidFill>
            <a:schemeClr val="tx1"/>
          </a:solidFill>
        </p:spPr>
        <p:txBody>
          <a:bodyPr vert="horz" lIns="91440" tIns="45720" rIns="91440" bIns="45720" rtlCol="0" anchor="ctr">
            <a:noAutofit/>
          </a:bodyPr>
          <a:lstStyle/>
          <a:p>
            <a:pPr lvl="0">
              <a:spcBef>
                <a:spcPct val="0"/>
              </a:spcBef>
              <a:defRPr/>
            </a:pPr>
            <a:r>
              <a:rPr lang="en-US" sz="3150" dirty="0" smtClean="0">
                <a:solidFill>
                  <a:schemeClr val="bg1">
                    <a:lumMod val="85000"/>
                  </a:schemeClr>
                </a:solidFill>
                <a:latin typeface="Georgia" pitchFamily="18" charset="0"/>
              </a:rPr>
              <a:t>designing for deep storage &amp; sedimentation</a:t>
            </a:r>
            <a:endParaRPr lang="en-US" sz="3150" dirty="0">
              <a:solidFill>
                <a:schemeClr val="bg1">
                  <a:lumMod val="85000"/>
                </a:schemeClr>
              </a:solidFill>
              <a:latin typeface="Georgia" pitchFamily="18" charset="0"/>
            </a:endParaRPr>
          </a:p>
        </p:txBody>
      </p:sp>
      <p:cxnSp>
        <p:nvCxnSpPr>
          <p:cNvPr id="8" name="Straight Connector 7"/>
          <p:cNvCxnSpPr/>
          <p:nvPr/>
        </p:nvCxnSpPr>
        <p:spPr>
          <a:xfrm>
            <a:off x="1828800" y="2743200"/>
            <a:ext cx="4953000" cy="1588"/>
          </a:xfrm>
          <a:prstGeom prst="line">
            <a:avLst/>
          </a:prstGeom>
          <a:ln w="3175" cap="rnd" cmpd="sng" algn="ctr">
            <a:solidFill>
              <a:schemeClr val="bg1">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r>
              <a:rPr lang="en-US" sz="2000" dirty="0" smtClean="0">
                <a:solidFill>
                  <a:srgbClr val="595959"/>
                </a:solidFill>
                <a:latin typeface="Georgia"/>
                <a:cs typeface="Georgia"/>
              </a:rPr>
              <a:t>being unable to make sense of why they received an object or archive caused key complications; amplified in the digital</a:t>
            </a:r>
          </a:p>
          <a:p>
            <a:endParaRPr lang="en-US" sz="2000" dirty="0" smtClean="0">
              <a:solidFill>
                <a:srgbClr val="595959"/>
              </a:solidFill>
              <a:latin typeface="Georgia"/>
              <a:cs typeface="Georgia"/>
            </a:endParaRPr>
          </a:p>
          <a:p>
            <a:endParaRPr lang="en-US" sz="2000" dirty="0" smtClean="0">
              <a:solidFill>
                <a:srgbClr val="595959"/>
              </a:solidFill>
              <a:latin typeface="Georgia"/>
              <a:cs typeface="Georgia"/>
            </a:endParaRPr>
          </a:p>
          <a:p>
            <a:r>
              <a:rPr lang="en-US" sz="2000" dirty="0" smtClean="0">
                <a:solidFill>
                  <a:srgbClr val="595959"/>
                </a:solidFill>
                <a:latin typeface="Georgia"/>
                <a:cs typeface="Georgia"/>
              </a:rPr>
              <a:t>How could ascription of information to digital objects demarcate </a:t>
            </a:r>
            <a:r>
              <a:rPr lang="en-US" sz="2000" i="1" dirty="0" smtClean="0">
                <a:solidFill>
                  <a:srgbClr val="595959"/>
                </a:solidFill>
                <a:latin typeface="Georgia"/>
                <a:cs typeface="Georgia"/>
              </a:rPr>
              <a:t>the significant </a:t>
            </a:r>
            <a:r>
              <a:rPr lang="en-US" sz="2000" dirty="0" smtClean="0">
                <a:solidFill>
                  <a:srgbClr val="595959"/>
                </a:solidFill>
                <a:latin typeface="Georgia"/>
                <a:cs typeface="Georgia"/>
              </a:rPr>
              <a:t>from </a:t>
            </a:r>
            <a:r>
              <a:rPr lang="en-US" sz="2000" i="1" dirty="0" smtClean="0">
                <a:solidFill>
                  <a:srgbClr val="595959"/>
                </a:solidFill>
                <a:latin typeface="Georgia"/>
                <a:cs typeface="Georgia"/>
              </a:rPr>
              <a:t>the trivial </a:t>
            </a:r>
            <a:r>
              <a:rPr lang="en-US" sz="2000" dirty="0" smtClean="0">
                <a:solidFill>
                  <a:srgbClr val="595959"/>
                </a:solidFill>
                <a:latin typeface="Georgia"/>
                <a:cs typeface="Georgia"/>
              </a:rPr>
              <a:t>within personal archives? </a:t>
            </a:r>
          </a:p>
          <a:p>
            <a:endParaRPr lang="en-US" sz="2000" dirty="0" smtClean="0">
              <a:solidFill>
                <a:srgbClr val="595959"/>
              </a:solidFill>
              <a:latin typeface="Georgia"/>
              <a:cs typeface="Georgia"/>
            </a:endParaRPr>
          </a:p>
          <a:p>
            <a:r>
              <a:rPr lang="en-US" sz="2000" dirty="0" smtClean="0">
                <a:solidFill>
                  <a:srgbClr val="595959"/>
                </a:solidFill>
                <a:latin typeface="Georgia"/>
                <a:cs typeface="Georgia"/>
              </a:rPr>
              <a:t>How could these tools expressively evoke the social bonds characterizing exchanges such as bequeathing and inheritance?</a:t>
            </a:r>
          </a:p>
          <a:p>
            <a:r>
              <a:rPr lang="en-US" sz="2000" dirty="0" smtClean="0">
                <a:solidFill>
                  <a:srgbClr val="595959"/>
                </a:solidFill>
                <a:latin typeface="Georgia"/>
                <a:cs typeface="Georgia"/>
              </a:rPr>
              <a:t> </a:t>
            </a:r>
          </a:p>
          <a:p>
            <a:endParaRPr lang="en-US" sz="1200" i="1" dirty="0" smtClean="0">
              <a:latin typeface="Arial"/>
              <a:cs typeface="Arial"/>
            </a:endParaRPr>
          </a:p>
          <a:p>
            <a:endParaRPr lang="en-US" sz="1200" i="1" dirty="0" smtClean="0">
              <a:latin typeface="Arial"/>
              <a:cs typeface="Arial"/>
            </a:endParaRPr>
          </a:p>
          <a:p>
            <a:endParaRPr lang="en-US" sz="1200" dirty="0" smtClean="0">
              <a:latin typeface="Arial"/>
              <a:cs typeface="Arial"/>
            </a:endParaRPr>
          </a:p>
          <a:p>
            <a:endParaRPr lang="en-US" sz="1200" i="1" dirty="0" smtClean="0">
              <a:latin typeface="Arial"/>
              <a:cs typeface="Arial"/>
            </a:endParaRPr>
          </a:p>
          <a:p>
            <a:endParaRPr lang="en-US" sz="1200" dirty="0" smtClean="0">
              <a:latin typeface="Arial"/>
              <a:cs typeface="Arial"/>
            </a:endParaRPr>
          </a:p>
          <a:p>
            <a:endParaRPr lang="en-US" sz="1200" i="1" dirty="0" smtClean="0">
              <a:solidFill>
                <a:srgbClr val="595959"/>
              </a:solidFill>
              <a:latin typeface="Arial"/>
              <a:cs typeface="Arial"/>
            </a:endParaRPr>
          </a:p>
          <a:p>
            <a:endParaRPr lang="en-US" sz="1200" dirty="0" smtClean="0">
              <a:solidFill>
                <a:srgbClr val="595959"/>
              </a:solidFill>
              <a:latin typeface="Arial"/>
              <a:cs typeface="Arial"/>
            </a:endParaRPr>
          </a:p>
          <a:p>
            <a:endParaRPr lang="en-US" sz="2000" dirty="0" smtClean="0">
              <a:solidFill>
                <a:srgbClr val="595959"/>
              </a:solidFill>
              <a:latin typeface="Georgia"/>
              <a:cs typeface="Georgia"/>
            </a:endParaRPr>
          </a:p>
          <a:p>
            <a:endParaRPr lang="en-US" sz="2000" dirty="0" smtClean="0">
              <a:solidFill>
                <a:srgbClr val="595959"/>
              </a:solidFill>
              <a:latin typeface="Georgia"/>
              <a:cs typeface="Georgia"/>
            </a:endParaRPr>
          </a:p>
          <a:p>
            <a:endParaRPr lang="en-US" sz="2000" dirty="0" smtClean="0">
              <a:solidFill>
                <a:srgbClr val="595959"/>
              </a:solidFill>
              <a:latin typeface="Georgia"/>
              <a:cs typeface="Georgia"/>
            </a:endParaRPr>
          </a:p>
          <a:p>
            <a:endParaRPr lang="en-US" sz="2000" dirty="0" smtClean="0">
              <a:solidFill>
                <a:schemeClr val="tx1">
                  <a:lumMod val="65000"/>
                  <a:lumOff val="35000"/>
                </a:schemeClr>
              </a:solidFill>
              <a:latin typeface="Georgia"/>
              <a:cs typeface="Georgia"/>
            </a:endParaRPr>
          </a:p>
          <a:p>
            <a:endParaRPr lang="en-US" sz="2000" dirty="0" smtClean="0">
              <a:solidFill>
                <a:schemeClr val="tx1">
                  <a:lumMod val="65000"/>
                  <a:lumOff val="35000"/>
                </a:schemeClr>
              </a:solidFill>
              <a:latin typeface="Georgia"/>
              <a:cs typeface="Georgia"/>
            </a:endParaRPr>
          </a:p>
          <a:p>
            <a:endParaRPr lang="en-US" sz="2000" dirty="0" smtClean="0">
              <a:solidFill>
                <a:schemeClr val="tx1">
                  <a:lumMod val="65000"/>
                  <a:lumOff val="35000"/>
                </a:schemeClr>
              </a:solidFill>
              <a:latin typeface="Georgia"/>
              <a:cs typeface="Georgia"/>
            </a:endParaRPr>
          </a:p>
          <a:p>
            <a:endParaRPr lang="en-US" sz="2000" dirty="0" smtClean="0">
              <a:solidFill>
                <a:schemeClr val="tx1">
                  <a:lumMod val="65000"/>
                  <a:lumOff val="35000"/>
                </a:schemeClr>
              </a:solidFill>
              <a:latin typeface="Georgia"/>
              <a:cs typeface="Georgia"/>
            </a:endParaRPr>
          </a:p>
          <a:p>
            <a:r>
              <a:rPr lang="en-US" sz="2000" dirty="0" smtClean="0">
                <a:solidFill>
                  <a:schemeClr val="tx1">
                    <a:lumMod val="65000"/>
                    <a:lumOff val="35000"/>
                  </a:schemeClr>
                </a:solidFill>
                <a:latin typeface="Georgia"/>
                <a:cs typeface="Georgia"/>
              </a:rPr>
              <a:t> </a:t>
            </a:r>
          </a:p>
        </p:txBody>
      </p:sp>
      <p:sp>
        <p:nvSpPr>
          <p:cNvPr id="5" name="Title 1"/>
          <p:cNvSpPr txBox="1">
            <a:spLocks/>
          </p:cNvSpPr>
          <p:nvPr/>
        </p:nvSpPr>
        <p:spPr>
          <a:xfrm>
            <a:off x="0" y="785802"/>
            <a:ext cx="9144000" cy="714372"/>
          </a:xfrm>
          <a:prstGeom prst="rect">
            <a:avLst/>
          </a:prstGeom>
          <a:solidFill>
            <a:schemeClr val="tx1"/>
          </a:solidFill>
        </p:spPr>
        <p:txBody>
          <a:bodyPr vert="horz" lIns="91440" tIns="45720" rIns="91440" bIns="45720" rtlCol="0" anchor="ctr">
            <a:noAutofit/>
          </a:bodyPr>
          <a:lstStyle/>
          <a:p>
            <a:pPr lvl="0">
              <a:spcBef>
                <a:spcPct val="0"/>
              </a:spcBef>
              <a:defRPr/>
            </a:pPr>
            <a:r>
              <a:rPr lang="en-US" sz="3000" dirty="0" smtClean="0">
                <a:solidFill>
                  <a:schemeClr val="bg1">
                    <a:lumMod val="85000"/>
                  </a:schemeClr>
                </a:solidFill>
                <a:latin typeface="Georgia" pitchFamily="18" charset="0"/>
              </a:rPr>
              <a:t>clarifying exchanges through contextualizing content</a:t>
            </a:r>
            <a:endParaRPr lang="en-US" sz="3000" dirty="0">
              <a:solidFill>
                <a:schemeClr val="bg1">
                  <a:lumMod val="85000"/>
                </a:schemeClr>
              </a:solidFill>
              <a:latin typeface="Georgia" pitchFamily="18" charset="0"/>
            </a:endParaRPr>
          </a:p>
        </p:txBody>
      </p:sp>
      <p:cxnSp>
        <p:nvCxnSpPr>
          <p:cNvPr id="6" name="Straight Connector 5"/>
          <p:cNvCxnSpPr/>
          <p:nvPr/>
        </p:nvCxnSpPr>
        <p:spPr>
          <a:xfrm>
            <a:off x="1828800" y="2743200"/>
            <a:ext cx="4953000" cy="1588"/>
          </a:xfrm>
          <a:prstGeom prst="line">
            <a:avLst/>
          </a:prstGeom>
          <a:ln w="3175" cap="rnd" cmpd="sng" algn="ctr">
            <a:solidFill>
              <a:schemeClr val="bg1">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r>
              <a:rPr lang="en-US" sz="2000" dirty="0" smtClean="0">
                <a:solidFill>
                  <a:srgbClr val="595959"/>
                </a:solidFill>
                <a:latin typeface="Georgia"/>
                <a:cs typeface="Georgia"/>
              </a:rPr>
              <a:t>enabling people to craft and deliver smaller selections of digital materials to loved ones</a:t>
            </a:r>
          </a:p>
          <a:p>
            <a:endParaRPr lang="en-US" sz="2000" dirty="0" smtClean="0">
              <a:solidFill>
                <a:srgbClr val="595959"/>
              </a:solidFill>
              <a:latin typeface="Georgia"/>
              <a:cs typeface="Georgia"/>
            </a:endParaRPr>
          </a:p>
          <a:p>
            <a:endParaRPr lang="en-US" sz="2000" dirty="0" smtClean="0">
              <a:solidFill>
                <a:srgbClr val="595959"/>
              </a:solidFill>
              <a:latin typeface="Georgia"/>
              <a:cs typeface="Georgia"/>
            </a:endParaRPr>
          </a:p>
          <a:p>
            <a:r>
              <a:rPr lang="en-US" sz="2000" dirty="0" smtClean="0">
                <a:solidFill>
                  <a:srgbClr val="595959"/>
                </a:solidFill>
                <a:latin typeface="Georgia"/>
                <a:cs typeface="Georgia"/>
              </a:rPr>
              <a:t>What are the most appropriate starting points to design for reciprocity in sensitive and meaningful ways?</a:t>
            </a:r>
          </a:p>
          <a:p>
            <a:endParaRPr lang="en-US" sz="2000" dirty="0" smtClean="0">
              <a:solidFill>
                <a:srgbClr val="595959"/>
              </a:solidFill>
              <a:latin typeface="Georgia"/>
              <a:cs typeface="Georgia"/>
            </a:endParaRPr>
          </a:p>
          <a:p>
            <a:r>
              <a:rPr lang="en-US" sz="2000" dirty="0" smtClean="0">
                <a:solidFill>
                  <a:srgbClr val="595959"/>
                </a:solidFill>
                <a:latin typeface="Georgia"/>
                <a:cs typeface="Georgia"/>
              </a:rPr>
              <a:t>How could new meaning and value emerge from interactions with these selections over longer periods of time? </a:t>
            </a:r>
          </a:p>
          <a:p>
            <a:endParaRPr lang="en-US" sz="2000" dirty="0" smtClean="0">
              <a:solidFill>
                <a:srgbClr val="595959"/>
              </a:solidFill>
              <a:latin typeface="Georgia"/>
              <a:cs typeface="Georgia"/>
            </a:endParaRPr>
          </a:p>
          <a:p>
            <a:endParaRPr lang="en-US" sz="2000" dirty="0" smtClean="0">
              <a:solidFill>
                <a:srgbClr val="595959"/>
              </a:solidFill>
              <a:latin typeface="Georgia"/>
              <a:cs typeface="Georgia"/>
            </a:endParaRPr>
          </a:p>
          <a:p>
            <a:endParaRPr lang="en-US" sz="2000" dirty="0" smtClean="0">
              <a:solidFill>
                <a:srgbClr val="595959"/>
              </a:solidFill>
              <a:latin typeface="Georgia"/>
              <a:cs typeface="Georgia"/>
            </a:endParaRPr>
          </a:p>
          <a:p>
            <a:endParaRPr lang="en-US" sz="2000" dirty="0" smtClean="0">
              <a:solidFill>
                <a:srgbClr val="595959"/>
              </a:solidFill>
              <a:latin typeface="Georgia"/>
              <a:cs typeface="Georgia"/>
            </a:endParaRPr>
          </a:p>
          <a:p>
            <a:endParaRPr lang="en-US" sz="2000" dirty="0" smtClean="0">
              <a:solidFill>
                <a:srgbClr val="595959"/>
              </a:solidFill>
              <a:latin typeface="Georgia"/>
              <a:cs typeface="Georgia"/>
            </a:endParaRPr>
          </a:p>
          <a:p>
            <a:endParaRPr lang="en-US" sz="2000" dirty="0" smtClean="0">
              <a:solidFill>
                <a:srgbClr val="595959"/>
              </a:solidFill>
              <a:latin typeface="Georgia"/>
              <a:cs typeface="Georgia"/>
            </a:endParaRPr>
          </a:p>
          <a:p>
            <a:endParaRPr lang="en-US" sz="1200" i="1" dirty="0" smtClean="0">
              <a:latin typeface="Georgia"/>
              <a:cs typeface="Georgia"/>
            </a:endParaRPr>
          </a:p>
          <a:p>
            <a:endParaRPr lang="en-US" sz="1200" dirty="0" smtClean="0">
              <a:latin typeface="Georgia"/>
              <a:cs typeface="Georgia"/>
            </a:endParaRPr>
          </a:p>
          <a:p>
            <a:endParaRPr lang="en-US" sz="1200" i="1" dirty="0" smtClean="0">
              <a:solidFill>
                <a:srgbClr val="595959"/>
              </a:solidFill>
              <a:latin typeface="Georgia"/>
              <a:cs typeface="Georgia"/>
            </a:endParaRPr>
          </a:p>
          <a:p>
            <a:endParaRPr lang="en-US" sz="1200" dirty="0" smtClean="0">
              <a:solidFill>
                <a:srgbClr val="595959"/>
              </a:solidFill>
              <a:latin typeface="Georgia"/>
              <a:cs typeface="Georgia"/>
            </a:endParaRPr>
          </a:p>
          <a:p>
            <a:endParaRPr lang="en-US" sz="2000" dirty="0" smtClean="0">
              <a:solidFill>
                <a:srgbClr val="595959"/>
              </a:solidFill>
              <a:latin typeface="Georgia"/>
              <a:cs typeface="Georgia"/>
            </a:endParaRPr>
          </a:p>
          <a:p>
            <a:endParaRPr lang="en-US" sz="2000" dirty="0" smtClean="0">
              <a:solidFill>
                <a:srgbClr val="595959"/>
              </a:solidFill>
              <a:latin typeface="Georgia"/>
              <a:cs typeface="Georgia"/>
            </a:endParaRPr>
          </a:p>
          <a:p>
            <a:endParaRPr lang="en-US" sz="2000" dirty="0" smtClean="0">
              <a:solidFill>
                <a:srgbClr val="595959"/>
              </a:solidFill>
              <a:latin typeface="Georgia"/>
              <a:cs typeface="Georgia"/>
            </a:endParaRPr>
          </a:p>
          <a:p>
            <a:endParaRPr lang="en-US" sz="2000" dirty="0" smtClean="0">
              <a:solidFill>
                <a:schemeClr val="tx1">
                  <a:lumMod val="65000"/>
                  <a:lumOff val="35000"/>
                </a:schemeClr>
              </a:solidFill>
              <a:latin typeface="Georgia"/>
              <a:cs typeface="Georgia"/>
            </a:endParaRPr>
          </a:p>
          <a:p>
            <a:endParaRPr lang="en-US" sz="2000" dirty="0" smtClean="0">
              <a:solidFill>
                <a:schemeClr val="tx1">
                  <a:lumMod val="65000"/>
                  <a:lumOff val="35000"/>
                </a:schemeClr>
              </a:solidFill>
              <a:latin typeface="Georgia"/>
              <a:cs typeface="Georgia"/>
            </a:endParaRPr>
          </a:p>
          <a:p>
            <a:endParaRPr lang="en-US" sz="2000" dirty="0" smtClean="0">
              <a:solidFill>
                <a:schemeClr val="tx1">
                  <a:lumMod val="65000"/>
                  <a:lumOff val="35000"/>
                </a:schemeClr>
              </a:solidFill>
              <a:latin typeface="Georgia"/>
              <a:cs typeface="Georgia"/>
            </a:endParaRPr>
          </a:p>
          <a:p>
            <a:endParaRPr lang="en-US" sz="2000" dirty="0" smtClean="0">
              <a:solidFill>
                <a:schemeClr val="tx1">
                  <a:lumMod val="65000"/>
                  <a:lumOff val="35000"/>
                </a:schemeClr>
              </a:solidFill>
              <a:latin typeface="Georgia"/>
              <a:cs typeface="Georgia"/>
            </a:endParaRPr>
          </a:p>
          <a:p>
            <a:r>
              <a:rPr lang="en-US" sz="2000" dirty="0" smtClean="0">
                <a:solidFill>
                  <a:schemeClr val="tx1">
                    <a:lumMod val="65000"/>
                    <a:lumOff val="35000"/>
                  </a:schemeClr>
                </a:solidFill>
                <a:latin typeface="Georgia"/>
                <a:cs typeface="Georgia"/>
              </a:rPr>
              <a:t> </a:t>
            </a:r>
          </a:p>
        </p:txBody>
      </p:sp>
      <p:sp>
        <p:nvSpPr>
          <p:cNvPr id="5" name="Title 1"/>
          <p:cNvSpPr txBox="1">
            <a:spLocks/>
          </p:cNvSpPr>
          <p:nvPr/>
        </p:nvSpPr>
        <p:spPr>
          <a:xfrm>
            <a:off x="0" y="785802"/>
            <a:ext cx="7848600" cy="714372"/>
          </a:xfrm>
          <a:prstGeom prst="rect">
            <a:avLst/>
          </a:prstGeom>
          <a:solidFill>
            <a:schemeClr val="tx1"/>
          </a:solidFill>
        </p:spPr>
        <p:txBody>
          <a:bodyPr vert="horz" lIns="91440" tIns="45720" rIns="91440" bIns="45720" rtlCol="0" anchor="ctr">
            <a:noAutofit/>
          </a:bodyPr>
          <a:lstStyle/>
          <a:p>
            <a:pPr lvl="0">
              <a:spcBef>
                <a:spcPct val="0"/>
              </a:spcBef>
              <a:defRPr/>
            </a:pPr>
            <a:r>
              <a:rPr lang="en-US" sz="3500" dirty="0" smtClean="0">
                <a:solidFill>
                  <a:schemeClr val="bg1">
                    <a:lumMod val="85000"/>
                  </a:schemeClr>
                </a:solidFill>
                <a:latin typeface="Georgia" pitchFamily="18" charset="0"/>
              </a:rPr>
              <a:t>emphasizing reciprocity &amp; engagement</a:t>
            </a:r>
            <a:endParaRPr lang="en-US" sz="3500" dirty="0">
              <a:solidFill>
                <a:schemeClr val="bg1">
                  <a:lumMod val="85000"/>
                </a:schemeClr>
              </a:solidFill>
              <a:latin typeface="Georgia" pitchFamily="18" charset="0"/>
            </a:endParaRPr>
          </a:p>
        </p:txBody>
      </p:sp>
      <p:cxnSp>
        <p:nvCxnSpPr>
          <p:cNvPr id="7" name="Straight Connector 6"/>
          <p:cNvCxnSpPr/>
          <p:nvPr/>
        </p:nvCxnSpPr>
        <p:spPr>
          <a:xfrm>
            <a:off x="1828800" y="2743200"/>
            <a:ext cx="4953000" cy="1588"/>
          </a:xfrm>
          <a:prstGeom prst="line">
            <a:avLst/>
          </a:prstGeom>
          <a:ln w="3175" cap="rnd" cmpd="sng" algn="ctr">
            <a:solidFill>
              <a:schemeClr val="bg1">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r>
              <a:rPr lang="en-US" sz="2000" dirty="0" smtClean="0">
                <a:solidFill>
                  <a:srgbClr val="595959"/>
                </a:solidFill>
                <a:latin typeface="Georgia"/>
                <a:cs typeface="Georgia"/>
              </a:rPr>
              <a:t>no clear mechanisms to treat online spaces of the departed differently</a:t>
            </a:r>
          </a:p>
          <a:p>
            <a:endParaRPr lang="en-US" sz="2000" dirty="0" smtClean="0">
              <a:solidFill>
                <a:srgbClr val="595959"/>
              </a:solidFill>
              <a:latin typeface="Georgia"/>
              <a:cs typeface="Georgia"/>
            </a:endParaRPr>
          </a:p>
          <a:p>
            <a:endParaRPr lang="en-US" sz="2000" dirty="0" smtClean="0">
              <a:solidFill>
                <a:srgbClr val="595959"/>
              </a:solidFill>
              <a:latin typeface="Georgia"/>
              <a:cs typeface="Georgia"/>
            </a:endParaRPr>
          </a:p>
          <a:p>
            <a:r>
              <a:rPr lang="en-US" sz="2000" dirty="0" smtClean="0">
                <a:solidFill>
                  <a:srgbClr val="595959"/>
                </a:solidFill>
                <a:latin typeface="Georgia"/>
                <a:cs typeface="Georgia"/>
              </a:rPr>
              <a:t>How could loved ones more flexibly push the webpage of the departed into a condition signifying their change of state?</a:t>
            </a:r>
          </a:p>
          <a:p>
            <a:endParaRPr lang="en-US" sz="2000" dirty="0" smtClean="0">
              <a:solidFill>
                <a:srgbClr val="595959"/>
              </a:solidFill>
              <a:latin typeface="Georgia"/>
              <a:cs typeface="Georgia"/>
            </a:endParaRPr>
          </a:p>
          <a:p>
            <a:r>
              <a:rPr lang="en-US" sz="2000" dirty="0" smtClean="0">
                <a:solidFill>
                  <a:srgbClr val="595959"/>
                </a:solidFill>
                <a:latin typeface="Georgia"/>
                <a:cs typeface="Georgia"/>
              </a:rPr>
              <a:t>What design decisions could lead to socially constructed record of a person’s life, and how should they be passed on? </a:t>
            </a:r>
          </a:p>
          <a:p>
            <a:r>
              <a:rPr lang="en-US" sz="2000" dirty="0" smtClean="0">
                <a:solidFill>
                  <a:srgbClr val="595959"/>
                </a:solidFill>
                <a:latin typeface="Georgia"/>
                <a:cs typeface="Georgia"/>
              </a:rPr>
              <a:t>  </a:t>
            </a:r>
            <a:endParaRPr lang="en-US" sz="1200" dirty="0" smtClean="0">
              <a:solidFill>
                <a:srgbClr val="595959"/>
              </a:solidFill>
              <a:latin typeface="Arial"/>
              <a:cs typeface="Arial"/>
            </a:endParaRPr>
          </a:p>
          <a:p>
            <a:endParaRPr lang="en-US" sz="2000" dirty="0" smtClean="0">
              <a:solidFill>
                <a:srgbClr val="595959"/>
              </a:solidFill>
              <a:latin typeface="Georgia"/>
              <a:cs typeface="Georgia"/>
            </a:endParaRPr>
          </a:p>
          <a:p>
            <a:endParaRPr lang="en-US" sz="2000" dirty="0" smtClean="0">
              <a:solidFill>
                <a:srgbClr val="595959"/>
              </a:solidFill>
              <a:latin typeface="Georgia"/>
              <a:cs typeface="Georgia"/>
            </a:endParaRPr>
          </a:p>
          <a:p>
            <a:endParaRPr lang="en-US" sz="1200" i="1" dirty="0" smtClean="0">
              <a:latin typeface="Georgia"/>
              <a:cs typeface="Georgia"/>
            </a:endParaRPr>
          </a:p>
          <a:p>
            <a:endParaRPr lang="en-US" sz="1200" dirty="0" smtClean="0">
              <a:latin typeface="Georgia"/>
              <a:cs typeface="Georgia"/>
            </a:endParaRPr>
          </a:p>
          <a:p>
            <a:endParaRPr lang="en-US" sz="1200" i="1" dirty="0" smtClean="0">
              <a:solidFill>
                <a:srgbClr val="595959"/>
              </a:solidFill>
              <a:latin typeface="Georgia"/>
              <a:cs typeface="Georgia"/>
            </a:endParaRPr>
          </a:p>
          <a:p>
            <a:endParaRPr lang="en-US" sz="1200" dirty="0" smtClean="0">
              <a:solidFill>
                <a:srgbClr val="595959"/>
              </a:solidFill>
              <a:latin typeface="Georgia"/>
              <a:cs typeface="Georgia"/>
            </a:endParaRPr>
          </a:p>
          <a:p>
            <a:endParaRPr lang="en-US" sz="2000" dirty="0" smtClean="0">
              <a:solidFill>
                <a:srgbClr val="595959"/>
              </a:solidFill>
              <a:latin typeface="Georgia"/>
              <a:cs typeface="Georgia"/>
            </a:endParaRPr>
          </a:p>
          <a:p>
            <a:endParaRPr lang="en-US" sz="2000" dirty="0" smtClean="0">
              <a:solidFill>
                <a:srgbClr val="595959"/>
              </a:solidFill>
              <a:latin typeface="Georgia"/>
              <a:cs typeface="Georgia"/>
            </a:endParaRPr>
          </a:p>
          <a:p>
            <a:endParaRPr lang="en-US" sz="2000" dirty="0" smtClean="0">
              <a:solidFill>
                <a:srgbClr val="595959"/>
              </a:solidFill>
              <a:latin typeface="Georgia"/>
              <a:cs typeface="Georgia"/>
            </a:endParaRPr>
          </a:p>
          <a:p>
            <a:endParaRPr lang="en-US" sz="2000" dirty="0" smtClean="0">
              <a:solidFill>
                <a:schemeClr val="tx1">
                  <a:lumMod val="65000"/>
                  <a:lumOff val="35000"/>
                </a:schemeClr>
              </a:solidFill>
              <a:latin typeface="Georgia"/>
              <a:cs typeface="Georgia"/>
            </a:endParaRPr>
          </a:p>
          <a:p>
            <a:endParaRPr lang="en-US" sz="2000" dirty="0" smtClean="0">
              <a:solidFill>
                <a:schemeClr val="tx1">
                  <a:lumMod val="65000"/>
                  <a:lumOff val="35000"/>
                </a:schemeClr>
              </a:solidFill>
              <a:latin typeface="Georgia"/>
              <a:cs typeface="Georgia"/>
            </a:endParaRPr>
          </a:p>
          <a:p>
            <a:endParaRPr lang="en-US" sz="2000" dirty="0" smtClean="0">
              <a:solidFill>
                <a:schemeClr val="tx1">
                  <a:lumMod val="65000"/>
                  <a:lumOff val="35000"/>
                </a:schemeClr>
              </a:solidFill>
              <a:latin typeface="Georgia"/>
              <a:cs typeface="Georgia"/>
            </a:endParaRPr>
          </a:p>
          <a:p>
            <a:endParaRPr lang="en-US" sz="2000" dirty="0" smtClean="0">
              <a:solidFill>
                <a:schemeClr val="tx1">
                  <a:lumMod val="65000"/>
                  <a:lumOff val="35000"/>
                </a:schemeClr>
              </a:solidFill>
              <a:latin typeface="Georgia"/>
              <a:cs typeface="Georgia"/>
            </a:endParaRPr>
          </a:p>
          <a:p>
            <a:r>
              <a:rPr lang="en-US" sz="2000" dirty="0" smtClean="0">
                <a:solidFill>
                  <a:schemeClr val="tx1">
                    <a:lumMod val="65000"/>
                    <a:lumOff val="35000"/>
                  </a:schemeClr>
                </a:solidFill>
                <a:latin typeface="Georgia"/>
                <a:cs typeface="Georgia"/>
              </a:rPr>
              <a:t> </a:t>
            </a:r>
          </a:p>
        </p:txBody>
      </p:sp>
      <p:sp>
        <p:nvSpPr>
          <p:cNvPr id="5" name="Title 1"/>
          <p:cNvSpPr txBox="1">
            <a:spLocks/>
          </p:cNvSpPr>
          <p:nvPr/>
        </p:nvSpPr>
        <p:spPr>
          <a:xfrm>
            <a:off x="0" y="785802"/>
            <a:ext cx="6400800" cy="714372"/>
          </a:xfrm>
          <a:prstGeom prst="rect">
            <a:avLst/>
          </a:prstGeom>
          <a:solidFill>
            <a:schemeClr val="tx1"/>
          </a:solidFill>
        </p:spPr>
        <p:txBody>
          <a:bodyPr vert="horz" lIns="91440" tIns="45720" rIns="91440" bIns="45720" rtlCol="0" anchor="ctr">
            <a:noAutofit/>
          </a:bodyPr>
          <a:lstStyle/>
          <a:p>
            <a:pPr lvl="0">
              <a:spcBef>
                <a:spcPct val="0"/>
              </a:spcBef>
              <a:defRPr/>
            </a:pPr>
            <a:r>
              <a:rPr lang="en-US" sz="3600" dirty="0" smtClean="0">
                <a:solidFill>
                  <a:schemeClr val="bg1">
                    <a:lumMod val="85000"/>
                  </a:schemeClr>
                </a:solidFill>
                <a:latin typeface="Georgia" pitchFamily="18" charset="0"/>
              </a:rPr>
              <a:t>marking shifting status &amp; state</a:t>
            </a:r>
            <a:endParaRPr lang="en-US" sz="3600" dirty="0">
              <a:solidFill>
                <a:schemeClr val="bg1">
                  <a:lumMod val="85000"/>
                </a:schemeClr>
              </a:solidFill>
              <a:latin typeface="Georgia" pitchFamily="18" charset="0"/>
            </a:endParaRPr>
          </a:p>
        </p:txBody>
      </p:sp>
      <p:cxnSp>
        <p:nvCxnSpPr>
          <p:cNvPr id="6" name="Straight Connector 5"/>
          <p:cNvCxnSpPr/>
          <p:nvPr/>
        </p:nvCxnSpPr>
        <p:spPr>
          <a:xfrm>
            <a:off x="1828800" y="2743200"/>
            <a:ext cx="4953000" cy="1588"/>
          </a:xfrm>
          <a:prstGeom prst="line">
            <a:avLst/>
          </a:prstGeom>
          <a:ln w="3175" cap="rnd" cmpd="sng" algn="ctr">
            <a:solidFill>
              <a:schemeClr val="bg1">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R0011424.JPG"/>
          <p:cNvPicPr>
            <a:picLocks noChangeAspect="1"/>
          </p:cNvPicPr>
          <p:nvPr/>
        </p:nvPicPr>
        <p:blipFill>
          <a:blip r:embed="rId3">
            <a:grayscl/>
            <a:lum contrast="23000"/>
          </a:blip>
          <a:stretch>
            <a:fillRect/>
          </a:stretch>
        </p:blipFill>
        <p:spPr>
          <a:xfrm>
            <a:off x="-228600" y="3429000"/>
            <a:ext cx="6556375" cy="4917281"/>
          </a:xfrm>
          <a:prstGeom prst="rect">
            <a:avLst/>
          </a:prstGeom>
        </p:spPr>
      </p:pic>
      <p:pic>
        <p:nvPicPr>
          <p:cNvPr id="1026" name="Picture 2"/>
          <p:cNvPicPr>
            <a:picLocks noChangeAspect="1" noChangeArrowheads="1"/>
          </p:cNvPicPr>
          <p:nvPr/>
        </p:nvPicPr>
        <p:blipFill>
          <a:blip r:embed="rId4"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5" name="Title 1"/>
          <p:cNvSpPr txBox="1">
            <a:spLocks/>
          </p:cNvSpPr>
          <p:nvPr/>
        </p:nvSpPr>
        <p:spPr>
          <a:xfrm>
            <a:off x="0" y="785802"/>
            <a:ext cx="2438400" cy="714372"/>
          </a:xfrm>
          <a:prstGeom prst="rect">
            <a:avLst/>
          </a:prstGeom>
          <a:solidFill>
            <a:schemeClr val="tx1"/>
          </a:solidFill>
        </p:spPr>
        <p:txBody>
          <a:bodyPr vert="horz" lIns="91440" tIns="45720" rIns="91440" bIns="45720" rtlCol="0" anchor="ctr">
            <a:noAutofit/>
          </a:bodyPr>
          <a:lstStyle/>
          <a:p>
            <a:pPr lvl="0">
              <a:spcBef>
                <a:spcPct val="0"/>
              </a:spcBef>
              <a:defRPr/>
            </a:pPr>
            <a:r>
              <a:rPr lang="en-US" sz="3600" dirty="0" smtClean="0">
                <a:solidFill>
                  <a:schemeClr val="bg1">
                    <a:lumMod val="85000"/>
                  </a:schemeClr>
                </a:solidFill>
                <a:latin typeface="Georgia" pitchFamily="18" charset="0"/>
              </a:rPr>
              <a:t>conclusion</a:t>
            </a:r>
            <a:endParaRPr lang="en-US" sz="3600" dirty="0">
              <a:solidFill>
                <a:schemeClr val="bg1">
                  <a:lumMod val="85000"/>
                </a:schemeClr>
              </a:solidFill>
              <a:latin typeface="Georgia" pitchFamily="18" charset="0"/>
            </a:endParaRPr>
          </a:p>
        </p:txBody>
      </p:sp>
      <p:pic>
        <p:nvPicPr>
          <p:cNvPr id="6" name="Picture 5" descr="R0011379.JPG"/>
          <p:cNvPicPr>
            <a:picLocks noChangeAspect="1"/>
          </p:cNvPicPr>
          <p:nvPr/>
        </p:nvPicPr>
        <p:blipFill>
          <a:blip r:embed="rId5">
            <a:grayscl/>
            <a:lum contrast="9000"/>
          </a:blip>
          <a:stretch>
            <a:fillRect/>
          </a:stretch>
        </p:blipFill>
        <p:spPr>
          <a:xfrm>
            <a:off x="-457199" y="-342899"/>
            <a:ext cx="5029200" cy="3771900"/>
          </a:xfrm>
          <a:prstGeom prst="rect">
            <a:avLst/>
          </a:prstGeom>
        </p:spPr>
      </p:pic>
      <p:pic>
        <p:nvPicPr>
          <p:cNvPr id="7" name="Picture 4"/>
          <p:cNvPicPr>
            <a:picLocks noChangeAspect="1"/>
          </p:cNvPicPr>
          <p:nvPr/>
        </p:nvPicPr>
        <p:blipFill>
          <a:blip r:embed="rId6">
            <a:lum contrast="34000"/>
            <a:grayscl/>
          </a:blip>
          <a:srcRect b="13750"/>
          <a:stretch>
            <a:fillRect/>
          </a:stretch>
        </p:blipFill>
        <p:spPr bwMode="auto">
          <a:xfrm>
            <a:off x="4572000" y="-3581400"/>
            <a:ext cx="5381625" cy="7010400"/>
          </a:xfrm>
          <a:prstGeom prst="rect">
            <a:avLst/>
          </a:prstGeom>
          <a:noFill/>
          <a:ln w="9525">
            <a:noFill/>
            <a:miter lim="800000"/>
            <a:headEnd/>
            <a:tailEnd/>
          </a:ln>
        </p:spPr>
      </p:pic>
      <p:pic>
        <p:nvPicPr>
          <p:cNvPr id="8" name="Picture 7" descr="R0011408.JPG"/>
          <p:cNvPicPr>
            <a:picLocks noChangeAspect="1"/>
          </p:cNvPicPr>
          <p:nvPr/>
        </p:nvPicPr>
        <p:blipFill>
          <a:blip r:embed="rId7">
            <a:grayscl/>
            <a:lum contrast="17000"/>
          </a:blip>
          <a:stretch>
            <a:fillRect/>
          </a:stretch>
        </p:blipFill>
        <p:spPr>
          <a:xfrm>
            <a:off x="4572000" y="3429000"/>
            <a:ext cx="4572000" cy="34290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533400" y="0"/>
            <a:ext cx="10515600" cy="72390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lum contrast="14000"/>
            <a:grayscl/>
            <a:alphaModFix amt="18000"/>
          </a:blip>
          <a:srcRect/>
          <a:stretch>
            <a:fillRect/>
          </a:stretch>
        </p:blipFill>
        <p:spPr bwMode="auto">
          <a:xfrm>
            <a:off x="0" y="228600"/>
            <a:ext cx="8585200" cy="6234113"/>
          </a:xfrm>
          <a:prstGeom prst="rect">
            <a:avLst/>
          </a:prstGeom>
          <a:noFill/>
          <a:ln w="9525">
            <a:noFill/>
            <a:miter lim="800000"/>
            <a:headEnd/>
            <a:tailEnd/>
          </a:ln>
        </p:spPr>
      </p:pic>
      <p:sp>
        <p:nvSpPr>
          <p:cNvPr id="3" name="Title 1"/>
          <p:cNvSpPr txBox="1">
            <a:spLocks/>
          </p:cNvSpPr>
          <p:nvPr/>
        </p:nvSpPr>
        <p:spPr>
          <a:xfrm>
            <a:off x="0" y="990600"/>
            <a:ext cx="6934200" cy="509574"/>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500" dirty="0" smtClean="0">
                <a:solidFill>
                  <a:schemeClr val="bg1">
                    <a:lumMod val="85000"/>
                  </a:schemeClr>
                </a:solidFill>
                <a:latin typeface="Georgia" pitchFamily="18" charset="0"/>
                <a:ea typeface="+mj-ea"/>
                <a:cs typeface="+mj-cs"/>
              </a:rPr>
              <a:t>we’re seeing a vast proliferation of digital data…</a:t>
            </a:r>
            <a:endParaRPr kumimoji="0" lang="en-US" sz="2500" b="0" i="0" u="none" strike="noStrike" kern="1200" cap="none" spc="0" normalizeH="0" baseline="0" noProof="0" dirty="0">
              <a:ln>
                <a:noFill/>
              </a:ln>
              <a:solidFill>
                <a:schemeClr val="bg1">
                  <a:lumMod val="85000"/>
                </a:schemeClr>
              </a:solidFill>
              <a:effectLst/>
              <a:uLnTx/>
              <a:uFillTx/>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lum contrast="14000"/>
            <a:grayscl/>
            <a:alphaModFix amt="18000"/>
          </a:blip>
          <a:srcRect/>
          <a:stretch>
            <a:fillRect/>
          </a:stretch>
        </p:blipFill>
        <p:spPr bwMode="auto">
          <a:xfrm>
            <a:off x="0" y="228600"/>
            <a:ext cx="8585200" cy="6234113"/>
          </a:xfrm>
          <a:prstGeom prst="rect">
            <a:avLst/>
          </a:prstGeom>
          <a:noFill/>
          <a:ln w="9525">
            <a:noFill/>
            <a:miter lim="800000"/>
            <a:headEnd/>
            <a:tailEnd/>
          </a:ln>
        </p:spPr>
      </p:pic>
      <p:sp>
        <p:nvSpPr>
          <p:cNvPr id="3" name="Title 1"/>
          <p:cNvSpPr txBox="1">
            <a:spLocks/>
          </p:cNvSpPr>
          <p:nvPr/>
        </p:nvSpPr>
        <p:spPr>
          <a:xfrm>
            <a:off x="0" y="990600"/>
            <a:ext cx="6248400" cy="509574"/>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500" dirty="0" smtClean="0">
                <a:solidFill>
                  <a:schemeClr val="bg1">
                    <a:lumMod val="85000"/>
                  </a:schemeClr>
                </a:solidFill>
                <a:latin typeface="Georgia" pitchFamily="18" charset="0"/>
                <a:ea typeface="+mj-ea"/>
                <a:cs typeface="+mj-cs"/>
              </a:rPr>
              <a:t>we’re seeing a proliferation of digital data…</a:t>
            </a:r>
            <a:endParaRPr kumimoji="0" lang="en-US" sz="2500" b="0" i="0" u="none" strike="noStrike" kern="1200" cap="none" spc="0" normalizeH="0" baseline="0" noProof="0" dirty="0">
              <a:ln>
                <a:noFill/>
              </a:ln>
              <a:solidFill>
                <a:schemeClr val="bg1">
                  <a:lumMod val="85000"/>
                </a:schemeClr>
              </a:solidFill>
              <a:effectLst/>
              <a:uLnTx/>
              <a:uFillTx/>
              <a:latin typeface="Georgia" pitchFamily="18" charset="0"/>
              <a:ea typeface="+mj-ea"/>
              <a:cs typeface="+mj-cs"/>
            </a:endParaRPr>
          </a:p>
        </p:txBody>
      </p:sp>
      <p:sp>
        <p:nvSpPr>
          <p:cNvPr id="5" name="Title 1"/>
          <p:cNvSpPr txBox="1">
            <a:spLocks/>
          </p:cNvSpPr>
          <p:nvPr/>
        </p:nvSpPr>
        <p:spPr>
          <a:xfrm>
            <a:off x="0" y="1752600"/>
            <a:ext cx="7772400" cy="533400"/>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500" dirty="0" smtClean="0">
                <a:solidFill>
                  <a:schemeClr val="bg1">
                    <a:lumMod val="85000"/>
                  </a:schemeClr>
                </a:solidFill>
                <a:latin typeface="Georgia" pitchFamily="18" charset="0"/>
                <a:ea typeface="+mj-ea"/>
                <a:cs typeface="+mj-cs"/>
              </a:rPr>
              <a:t>how will our digital remains persist after we are gone? </a:t>
            </a:r>
          </a:p>
        </p:txBody>
      </p:sp>
      <p:sp>
        <p:nvSpPr>
          <p:cNvPr id="6" name="Title 1"/>
          <p:cNvSpPr txBox="1">
            <a:spLocks/>
          </p:cNvSpPr>
          <p:nvPr/>
        </p:nvSpPr>
        <p:spPr>
          <a:xfrm>
            <a:off x="0" y="2514600"/>
            <a:ext cx="4038600" cy="533400"/>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500" dirty="0" smtClean="0">
                <a:solidFill>
                  <a:schemeClr val="bg1">
                    <a:lumMod val="85000"/>
                  </a:schemeClr>
                </a:solidFill>
                <a:latin typeface="Georgia" pitchFamily="18" charset="0"/>
                <a:ea typeface="+mj-ea"/>
                <a:cs typeface="+mj-cs"/>
              </a:rPr>
              <a:t>how will they be managed?</a:t>
            </a:r>
          </a:p>
        </p:txBody>
      </p:sp>
      <p:sp>
        <p:nvSpPr>
          <p:cNvPr id="8" name="Title 1"/>
          <p:cNvSpPr txBox="1">
            <a:spLocks/>
          </p:cNvSpPr>
          <p:nvPr/>
        </p:nvSpPr>
        <p:spPr>
          <a:xfrm>
            <a:off x="0" y="990600"/>
            <a:ext cx="6934200" cy="509574"/>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500" dirty="0" smtClean="0">
                <a:solidFill>
                  <a:schemeClr val="bg1">
                    <a:lumMod val="85000"/>
                  </a:schemeClr>
                </a:solidFill>
                <a:latin typeface="Georgia" pitchFamily="18" charset="0"/>
                <a:ea typeface="+mj-ea"/>
                <a:cs typeface="+mj-cs"/>
              </a:rPr>
              <a:t>we’re seeing a vast proliferation of digital data…</a:t>
            </a:r>
            <a:endParaRPr kumimoji="0" lang="en-US" sz="2500" b="0" i="0" u="none" strike="noStrike" kern="1200" cap="none" spc="0" normalizeH="0" baseline="0" noProof="0" dirty="0">
              <a:ln>
                <a:noFill/>
              </a:ln>
              <a:solidFill>
                <a:schemeClr val="bg1">
                  <a:lumMod val="85000"/>
                </a:schemeClr>
              </a:solidFill>
              <a:effectLst/>
              <a:uLnTx/>
              <a:uFillTx/>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lum contrast="14000"/>
            <a:grayscl/>
            <a:alphaModFix amt="18000"/>
          </a:blip>
          <a:srcRect/>
          <a:stretch>
            <a:fillRect/>
          </a:stretch>
        </p:blipFill>
        <p:spPr bwMode="auto">
          <a:xfrm>
            <a:off x="0" y="228600"/>
            <a:ext cx="8585200" cy="6234113"/>
          </a:xfrm>
          <a:prstGeom prst="rect">
            <a:avLst/>
          </a:prstGeom>
          <a:noFill/>
          <a:ln w="9525">
            <a:noFill/>
            <a:miter lim="800000"/>
            <a:headEnd/>
            <a:tailEnd/>
          </a:ln>
        </p:spPr>
      </p:pic>
      <p:sp>
        <p:nvSpPr>
          <p:cNvPr id="3" name="Title 1"/>
          <p:cNvSpPr txBox="1">
            <a:spLocks/>
          </p:cNvSpPr>
          <p:nvPr/>
        </p:nvSpPr>
        <p:spPr>
          <a:xfrm>
            <a:off x="0" y="990600"/>
            <a:ext cx="6248400" cy="509574"/>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500" dirty="0" smtClean="0">
                <a:solidFill>
                  <a:schemeClr val="bg1">
                    <a:lumMod val="85000"/>
                  </a:schemeClr>
                </a:solidFill>
                <a:latin typeface="Georgia" pitchFamily="18" charset="0"/>
                <a:ea typeface="+mj-ea"/>
                <a:cs typeface="+mj-cs"/>
              </a:rPr>
              <a:t>we’re seeing a proliferation of digital data…</a:t>
            </a:r>
            <a:endParaRPr kumimoji="0" lang="en-US" sz="2500" b="0" i="0" u="none" strike="noStrike" kern="1200" cap="none" spc="0" normalizeH="0" baseline="0" noProof="0" dirty="0">
              <a:ln>
                <a:noFill/>
              </a:ln>
              <a:solidFill>
                <a:schemeClr val="bg1">
                  <a:lumMod val="85000"/>
                </a:schemeClr>
              </a:solidFill>
              <a:effectLst/>
              <a:uLnTx/>
              <a:uFillTx/>
              <a:latin typeface="Georgia" pitchFamily="18" charset="0"/>
              <a:ea typeface="+mj-ea"/>
              <a:cs typeface="+mj-cs"/>
            </a:endParaRPr>
          </a:p>
        </p:txBody>
      </p:sp>
      <p:sp>
        <p:nvSpPr>
          <p:cNvPr id="6" name="Title 1"/>
          <p:cNvSpPr txBox="1">
            <a:spLocks/>
          </p:cNvSpPr>
          <p:nvPr/>
        </p:nvSpPr>
        <p:spPr>
          <a:xfrm>
            <a:off x="0" y="2514600"/>
            <a:ext cx="4038600" cy="533400"/>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500" dirty="0" smtClean="0">
                <a:solidFill>
                  <a:schemeClr val="bg1">
                    <a:lumMod val="85000"/>
                  </a:schemeClr>
                </a:solidFill>
                <a:latin typeface="Georgia" pitchFamily="18" charset="0"/>
                <a:ea typeface="+mj-ea"/>
                <a:cs typeface="+mj-cs"/>
              </a:rPr>
              <a:t>how will they be managed?</a:t>
            </a:r>
          </a:p>
        </p:txBody>
      </p:sp>
      <p:sp>
        <p:nvSpPr>
          <p:cNvPr id="7" name="Title 1"/>
          <p:cNvSpPr txBox="1">
            <a:spLocks/>
          </p:cNvSpPr>
          <p:nvPr/>
        </p:nvSpPr>
        <p:spPr>
          <a:xfrm>
            <a:off x="0" y="3352800"/>
            <a:ext cx="9144000" cy="914400"/>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500" dirty="0" smtClean="0">
                <a:solidFill>
                  <a:schemeClr val="bg1">
                    <a:lumMod val="85000"/>
                  </a:schemeClr>
                </a:solidFill>
                <a:latin typeface="Georgia" pitchFamily="18" charset="0"/>
                <a:ea typeface="+mj-ea"/>
                <a:cs typeface="+mj-cs"/>
              </a:rPr>
              <a:t>the sensitive treatment of meaningful digital artifacts is a </a:t>
            </a:r>
            <a:r>
              <a:rPr lang="en-US" sz="2500" dirty="0" smtClean="0">
                <a:solidFill>
                  <a:srgbClr val="FFFF99"/>
                </a:solidFill>
                <a:latin typeface="Georgia" pitchFamily="18" charset="0"/>
                <a:ea typeface="+mj-ea"/>
                <a:cs typeface="+mj-cs"/>
              </a:rPr>
              <a:t>largely unaddressed </a:t>
            </a:r>
            <a:r>
              <a:rPr lang="en-US" sz="2500" dirty="0" smtClean="0">
                <a:solidFill>
                  <a:schemeClr val="bg1">
                    <a:lumMod val="85000"/>
                  </a:schemeClr>
                </a:solidFill>
                <a:latin typeface="Georgia" pitchFamily="18" charset="0"/>
                <a:ea typeface="+mj-ea"/>
                <a:cs typeface="+mj-cs"/>
              </a:rPr>
              <a:t>but </a:t>
            </a:r>
            <a:r>
              <a:rPr lang="en-US" sz="2500" dirty="0" smtClean="0">
                <a:solidFill>
                  <a:srgbClr val="FFFF99"/>
                </a:solidFill>
                <a:latin typeface="Georgia" pitchFamily="18" charset="0"/>
                <a:ea typeface="+mj-ea"/>
                <a:cs typeface="+mj-cs"/>
              </a:rPr>
              <a:t>increasingly relevant </a:t>
            </a:r>
            <a:r>
              <a:rPr lang="en-US" sz="2500" dirty="0" smtClean="0">
                <a:solidFill>
                  <a:schemeClr val="bg1">
                    <a:lumMod val="85000"/>
                  </a:schemeClr>
                </a:solidFill>
                <a:latin typeface="Georgia" pitchFamily="18" charset="0"/>
                <a:ea typeface="+mj-ea"/>
                <a:cs typeface="+mj-cs"/>
              </a:rPr>
              <a:t>issue to HCI</a:t>
            </a:r>
          </a:p>
        </p:txBody>
      </p:sp>
      <p:sp>
        <p:nvSpPr>
          <p:cNvPr id="8" name="Title 1"/>
          <p:cNvSpPr txBox="1">
            <a:spLocks/>
          </p:cNvSpPr>
          <p:nvPr/>
        </p:nvSpPr>
        <p:spPr>
          <a:xfrm>
            <a:off x="0" y="990600"/>
            <a:ext cx="6934200" cy="509574"/>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500" dirty="0" smtClean="0">
                <a:solidFill>
                  <a:schemeClr val="bg1">
                    <a:lumMod val="85000"/>
                  </a:schemeClr>
                </a:solidFill>
                <a:latin typeface="Georgia" pitchFamily="18" charset="0"/>
                <a:ea typeface="+mj-ea"/>
                <a:cs typeface="+mj-cs"/>
              </a:rPr>
              <a:t>we’re seeing a vast proliferation of digital data…</a:t>
            </a:r>
            <a:endParaRPr kumimoji="0" lang="en-US" sz="2500" b="0" i="0" u="none" strike="noStrike" kern="1200" cap="none" spc="0" normalizeH="0" baseline="0" noProof="0" dirty="0">
              <a:ln>
                <a:noFill/>
              </a:ln>
              <a:solidFill>
                <a:schemeClr val="bg1">
                  <a:lumMod val="85000"/>
                </a:schemeClr>
              </a:solidFill>
              <a:effectLst/>
              <a:uLnTx/>
              <a:uFillTx/>
              <a:latin typeface="Georgia" pitchFamily="18" charset="0"/>
              <a:ea typeface="+mj-ea"/>
              <a:cs typeface="+mj-cs"/>
            </a:endParaRPr>
          </a:p>
        </p:txBody>
      </p:sp>
      <p:sp>
        <p:nvSpPr>
          <p:cNvPr id="9" name="Title 1"/>
          <p:cNvSpPr txBox="1">
            <a:spLocks/>
          </p:cNvSpPr>
          <p:nvPr/>
        </p:nvSpPr>
        <p:spPr>
          <a:xfrm>
            <a:off x="0" y="1752600"/>
            <a:ext cx="7772400" cy="533400"/>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500" dirty="0" smtClean="0">
                <a:solidFill>
                  <a:schemeClr val="bg1">
                    <a:lumMod val="85000"/>
                  </a:schemeClr>
                </a:solidFill>
                <a:latin typeface="Georgia" pitchFamily="18" charset="0"/>
                <a:ea typeface="+mj-ea"/>
                <a:cs typeface="+mj-cs"/>
              </a:rPr>
              <a:t>how will our digital remains persist after we are gone?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pPr marL="0" marR="0" lvl="0" indent="0" defTabSz="914400" rtl="0" eaLnBrk="1" fontAlgn="auto" latinLnBrk="0" hangingPunct="1">
              <a:lnSpc>
                <a:spcPct val="100000"/>
              </a:lnSpc>
              <a:spcBef>
                <a:spcPct val="20000"/>
              </a:spcBef>
              <a:spcAft>
                <a:spcPts val="0"/>
              </a:spcAft>
              <a:buClrTx/>
              <a:buSzTx/>
              <a:buFontTx/>
              <a:buNone/>
              <a:tabLst/>
              <a:defRPr/>
            </a:pPr>
            <a:r>
              <a:rPr lang="en-US" sz="2000" dirty="0" smtClean="0">
                <a:solidFill>
                  <a:schemeClr val="tx1">
                    <a:lumMod val="65000"/>
                    <a:lumOff val="35000"/>
                  </a:schemeClr>
                </a:solidFill>
                <a:latin typeface="Georgia" pitchFamily="18" charset="0"/>
                <a:cs typeface="Segoe UI" pitchFamily="34" charset="0"/>
                <a:sym typeface="Wingdings"/>
              </a:rPr>
              <a:t>researching issues related to bereavement presents complex practical, theoretical and </a:t>
            </a:r>
            <a:r>
              <a:rPr lang="en-US" sz="2000" dirty="0" smtClean="0">
                <a:solidFill>
                  <a:schemeClr val="tx1">
                    <a:lumMod val="65000"/>
                    <a:lumOff val="35000"/>
                  </a:schemeClr>
                </a:solidFill>
                <a:latin typeface="Georgia" pitchFamily="18" charset="0"/>
                <a:cs typeface="Segoe UI" pitchFamily="34" charset="0"/>
                <a:sym typeface="Wingdings"/>
              </a:rPr>
              <a:t>ethical challenges</a:t>
            </a: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65000"/>
                  <a:lumOff val="35000"/>
                </a:schemeClr>
              </a:solidFill>
              <a:latin typeface="Georgia" pitchFamily="18" charset="0"/>
              <a:cs typeface="Segoe UI" pitchFamily="34" charset="0"/>
              <a:sym typeface="Wingdings"/>
            </a:endParaRP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65000"/>
                  <a:lumOff val="35000"/>
                </a:schemeClr>
              </a:solidFill>
              <a:latin typeface="Georgia" pitchFamily="18" charset="0"/>
              <a:cs typeface="Segoe UI" pitchFamily="34" charset="0"/>
              <a:sym typeface="Wingdings"/>
            </a:endParaRPr>
          </a:p>
          <a:p>
            <a:endParaRPr lang="en-US" sz="1200" i="1"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solidFill>
                <a:srgbClr val="595959"/>
              </a:solidFill>
            </a:endParaRPr>
          </a:p>
          <a:p>
            <a:endParaRPr lang="en-US" sz="1200" i="1" dirty="0" smtClean="0"/>
          </a:p>
          <a:p>
            <a:endParaRPr lang="en-US" sz="1200" i="1" dirty="0" smtClean="0">
              <a:solidFill>
                <a:schemeClr val="tx1">
                  <a:lumMod val="65000"/>
                  <a:lumOff val="35000"/>
                </a:schemeClr>
              </a:solidFill>
              <a:latin typeface="Georgia" pitchFamily="18" charset="0"/>
              <a:cs typeface="Segoe UI" pitchFamily="34" charset="0"/>
            </a:endParaRPr>
          </a:p>
          <a:p>
            <a:endParaRPr lang="en-US" sz="2000" dirty="0" smtClean="0">
              <a:solidFill>
                <a:schemeClr val="tx1">
                  <a:lumMod val="65000"/>
                  <a:lumOff val="35000"/>
                </a:schemeClr>
              </a:solidFill>
              <a:latin typeface="Georgia" pitchFamily="18" charset="0"/>
              <a:cs typeface="Segoe UI" pitchFamily="34" charset="0"/>
            </a:endParaRPr>
          </a:p>
        </p:txBody>
      </p:sp>
      <p:sp>
        <p:nvSpPr>
          <p:cNvPr id="5" name="Title 1"/>
          <p:cNvSpPr txBox="1">
            <a:spLocks/>
          </p:cNvSpPr>
          <p:nvPr/>
        </p:nvSpPr>
        <p:spPr>
          <a:xfrm>
            <a:off x="0" y="785802"/>
            <a:ext cx="2928926" cy="714372"/>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chemeClr val="bg1">
                    <a:lumMod val="85000"/>
                  </a:schemeClr>
                </a:solidFill>
                <a:latin typeface="Georgia" pitchFamily="18" charset="0"/>
                <a:ea typeface="+mj-ea"/>
                <a:cs typeface="+mj-cs"/>
              </a:rPr>
              <a:t>introduction</a:t>
            </a:r>
            <a:endParaRPr kumimoji="0" lang="en-US" sz="4000" b="0" i="0" u="none" strike="noStrike" kern="1200" cap="none" spc="0" normalizeH="0" baseline="0" noProof="0" dirty="0">
              <a:ln>
                <a:noFill/>
              </a:ln>
              <a:solidFill>
                <a:schemeClr val="bg1">
                  <a:lumMod val="85000"/>
                </a:schemeClr>
              </a:solidFill>
              <a:effectLst/>
              <a:uLnTx/>
              <a:uFillTx/>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79302"/>
          <a:stretch>
            <a:fillRect/>
          </a:stretch>
        </p:blipFill>
        <p:spPr bwMode="auto">
          <a:xfrm>
            <a:off x="-71470" y="-642966"/>
            <a:ext cx="9753600" cy="1214446"/>
          </a:xfrm>
          <a:prstGeom prst="rect">
            <a:avLst/>
          </a:prstGeom>
          <a:noFill/>
          <a:ln w="9525">
            <a:noFill/>
            <a:miter lim="800000"/>
            <a:headEnd/>
            <a:tailEnd/>
          </a:ln>
          <a:effectLst/>
        </p:spPr>
      </p:pic>
      <p:sp>
        <p:nvSpPr>
          <p:cNvPr id="10" name="Rectangle 5"/>
          <p:cNvSpPr txBox="1">
            <a:spLocks noChangeArrowheads="1"/>
          </p:cNvSpPr>
          <p:nvPr/>
        </p:nvSpPr>
        <p:spPr>
          <a:xfrm>
            <a:off x="1142976" y="1714488"/>
            <a:ext cx="7429520" cy="5357826"/>
          </a:xfrm>
          <a:prstGeom prst="rect">
            <a:avLst/>
          </a:prstGeom>
        </p:spPr>
        <p:txBody>
          <a:bodyPr vert="horz" lIns="91440" tIns="45720" rIns="91440" bIns="45720" rtlCol="0">
            <a:noAutofit/>
          </a:bodyPr>
          <a:lstStyle/>
          <a:p>
            <a:pPr marL="0" marR="0" lvl="0" indent="0" defTabSz="914400" rtl="0" eaLnBrk="1" fontAlgn="auto" latinLnBrk="0" hangingPunct="1">
              <a:lnSpc>
                <a:spcPct val="100000"/>
              </a:lnSpc>
              <a:spcBef>
                <a:spcPct val="20000"/>
              </a:spcBef>
              <a:spcAft>
                <a:spcPts val="0"/>
              </a:spcAft>
              <a:buClrTx/>
              <a:buSzTx/>
              <a:buFontTx/>
              <a:buNone/>
              <a:tabLst/>
              <a:defRPr/>
            </a:pPr>
            <a:r>
              <a:rPr lang="en-US" sz="2000" dirty="0" smtClean="0">
                <a:solidFill>
                  <a:schemeClr val="tx1">
                    <a:lumMod val="65000"/>
                    <a:lumOff val="35000"/>
                  </a:schemeClr>
                </a:solidFill>
                <a:latin typeface="Georgia" pitchFamily="18" charset="0"/>
                <a:cs typeface="Segoe UI" pitchFamily="34" charset="0"/>
                <a:sym typeface="Wingdings"/>
              </a:rPr>
              <a:t>adopt a sociological perspective to unpack complications encountered in field research</a:t>
            </a: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65000"/>
                  <a:lumOff val="35000"/>
                </a:schemeClr>
              </a:solidFill>
              <a:latin typeface="Georgia" pitchFamily="18" charset="0"/>
              <a:cs typeface="Segoe UI" pitchFamily="34" charset="0"/>
              <a:sym typeface="Wingdings"/>
            </a:endParaRPr>
          </a:p>
          <a:p>
            <a:pPr marL="0" marR="0" lvl="0" indent="0" defTabSz="914400" rtl="0" eaLnBrk="1" fontAlgn="auto" latinLnBrk="0" hangingPunct="1">
              <a:lnSpc>
                <a:spcPct val="100000"/>
              </a:lnSpc>
              <a:spcBef>
                <a:spcPct val="20000"/>
              </a:spcBef>
              <a:spcAft>
                <a:spcPts val="0"/>
              </a:spcAft>
              <a:buClrTx/>
              <a:buSzTx/>
              <a:buFontTx/>
              <a:buNone/>
              <a:tabLst/>
              <a:defRPr/>
            </a:pPr>
            <a:r>
              <a:rPr lang="en-US" sz="2000" b="1" dirty="0" smtClean="0">
                <a:solidFill>
                  <a:schemeClr val="tx1">
                    <a:lumMod val="65000"/>
                    <a:lumOff val="35000"/>
                  </a:schemeClr>
                </a:solidFill>
                <a:latin typeface="Georgia" pitchFamily="18" charset="0"/>
                <a:cs typeface="Segoe UI" pitchFamily="34" charset="0"/>
                <a:sym typeface="Wingdings"/>
              </a:rPr>
              <a:t>aim:</a:t>
            </a:r>
            <a:r>
              <a:rPr lang="en-US" sz="2000" dirty="0" smtClean="0">
                <a:solidFill>
                  <a:schemeClr val="tx1">
                    <a:lumMod val="65000"/>
                    <a:lumOff val="35000"/>
                  </a:schemeClr>
                </a:solidFill>
                <a:latin typeface="Georgia" pitchFamily="18" charset="0"/>
                <a:cs typeface="Segoe UI" pitchFamily="34" charset="0"/>
                <a:sym typeface="Wingdings"/>
              </a:rPr>
              <a:t> conceptualize how HCI might begin to understand and address issues related to bereavement</a:t>
            </a: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65000"/>
                  <a:lumOff val="35000"/>
                </a:schemeClr>
              </a:solidFill>
              <a:latin typeface="Georgia" pitchFamily="18" charset="0"/>
              <a:cs typeface="Segoe UI" pitchFamily="34" charset="0"/>
              <a:sym typeface="Wingdings"/>
            </a:endParaRPr>
          </a:p>
          <a:p>
            <a:pPr marL="0" marR="0" lvl="0" indent="0" defTabSz="914400" rtl="0" eaLnBrk="1" fontAlgn="auto" latinLnBrk="0" hangingPunct="1">
              <a:lnSpc>
                <a:spcPct val="100000"/>
              </a:lnSpc>
              <a:spcBef>
                <a:spcPct val="20000"/>
              </a:spcBef>
              <a:spcAft>
                <a:spcPts val="0"/>
              </a:spcAft>
              <a:buClrTx/>
              <a:buSzTx/>
              <a:buFontTx/>
              <a:buNone/>
              <a:tabLst/>
              <a:defRPr/>
            </a:pPr>
            <a:r>
              <a:rPr lang="en-US" sz="2000" dirty="0" smtClean="0">
                <a:solidFill>
                  <a:schemeClr val="tx1">
                    <a:lumMod val="65000"/>
                    <a:lumOff val="35000"/>
                  </a:schemeClr>
                </a:solidFill>
                <a:latin typeface="Georgia" pitchFamily="18" charset="0"/>
                <a:cs typeface="Segoe UI" pitchFamily="34" charset="0"/>
                <a:sym typeface="Wingdings"/>
              </a:rPr>
              <a:t>sensitize the design space to processes that unfold after a death</a:t>
            </a: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65000"/>
                  <a:lumOff val="35000"/>
                </a:schemeClr>
              </a:solidFill>
              <a:latin typeface="Georgia" pitchFamily="18" charset="0"/>
              <a:cs typeface="Segoe UI" pitchFamily="34" charset="0"/>
              <a:sym typeface="Wingdings"/>
            </a:endParaRP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65000"/>
                  <a:lumOff val="35000"/>
                </a:schemeClr>
              </a:solidFill>
              <a:latin typeface="Georgia" pitchFamily="18" charset="0"/>
              <a:cs typeface="Segoe UI" pitchFamily="34" charset="0"/>
              <a:sym typeface="Wingdings"/>
            </a:endParaRPr>
          </a:p>
          <a:p>
            <a:endParaRPr lang="en-US" sz="1200" i="1"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solidFill>
                <a:srgbClr val="595959"/>
              </a:solidFill>
            </a:endParaRPr>
          </a:p>
          <a:p>
            <a:endParaRPr lang="en-US" sz="1200" i="1" dirty="0" smtClean="0"/>
          </a:p>
          <a:p>
            <a:endParaRPr lang="en-US" sz="1200" i="1" dirty="0" smtClean="0">
              <a:solidFill>
                <a:schemeClr val="tx1">
                  <a:lumMod val="65000"/>
                  <a:lumOff val="35000"/>
                </a:schemeClr>
              </a:solidFill>
              <a:latin typeface="Georgia" pitchFamily="18" charset="0"/>
              <a:cs typeface="Segoe UI" pitchFamily="34" charset="0"/>
            </a:endParaRPr>
          </a:p>
          <a:p>
            <a:endParaRPr lang="en-US" sz="2000" dirty="0" smtClean="0">
              <a:solidFill>
                <a:schemeClr val="tx1">
                  <a:lumMod val="65000"/>
                  <a:lumOff val="35000"/>
                </a:schemeClr>
              </a:solidFill>
              <a:latin typeface="Georgia" pitchFamily="18" charset="0"/>
              <a:cs typeface="Segoe UI" pitchFamily="34" charset="0"/>
            </a:endParaRPr>
          </a:p>
        </p:txBody>
      </p:sp>
      <p:sp>
        <p:nvSpPr>
          <p:cNvPr id="5" name="Title 1"/>
          <p:cNvSpPr txBox="1">
            <a:spLocks/>
          </p:cNvSpPr>
          <p:nvPr/>
        </p:nvSpPr>
        <p:spPr>
          <a:xfrm>
            <a:off x="0" y="785802"/>
            <a:ext cx="2928926" cy="714372"/>
          </a:xfrm>
          <a:prstGeom prst="rect">
            <a:avLst/>
          </a:prstGeom>
          <a:solidFill>
            <a:schemeClr val="tx1"/>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chemeClr val="bg1">
                    <a:lumMod val="85000"/>
                  </a:schemeClr>
                </a:solidFill>
                <a:latin typeface="Georgia" pitchFamily="18" charset="0"/>
                <a:ea typeface="+mj-ea"/>
                <a:cs typeface="+mj-cs"/>
              </a:rPr>
              <a:t>introduction</a:t>
            </a:r>
            <a:endParaRPr kumimoji="0" lang="en-US" sz="4000" b="0" i="0" u="none" strike="noStrike" kern="1200" cap="none" spc="0" normalizeH="0" baseline="0" noProof="0" dirty="0">
              <a:ln>
                <a:noFill/>
              </a:ln>
              <a:solidFill>
                <a:schemeClr val="bg1">
                  <a:lumMod val="85000"/>
                </a:schemeClr>
              </a:solidFill>
              <a:effectLst/>
              <a:uLnTx/>
              <a:uFillTx/>
              <a:latin typeface="Georgia" pitchFamily="18" charset="0"/>
              <a:ea typeface="+mj-ea"/>
              <a:cs typeface="+mj-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12963</TotalTime>
  <Words>3596</Words>
  <Application>Microsoft Macintosh PowerPoint</Application>
  <PresentationFormat>On-screen Show (4:3)</PresentationFormat>
  <Paragraphs>538</Paragraphs>
  <Slides>49</Slides>
  <Notes>49</Notes>
  <HiddenSlides>0</HiddenSlides>
  <MMClips>0</MMClips>
  <ScaleCrop>false</ScaleCrop>
  <HeadingPairs>
    <vt:vector size="4" baseType="variant">
      <vt:variant>
        <vt:lpstr>Design Template</vt:lpstr>
      </vt:variant>
      <vt:variant>
        <vt:i4>1</vt:i4>
      </vt:variant>
      <vt:variant>
        <vt:lpstr>Slide Titles</vt:lpstr>
      </vt:variant>
      <vt:variant>
        <vt:i4>49</vt:i4>
      </vt:variant>
    </vt:vector>
  </HeadingPairs>
  <TitlesOfParts>
    <vt:vector size="5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“I put his mobile phone in his coffin with him, right next to his ear. He got commiserated with his mobile.   I would text ‘miss you’ or the score when Arsenal won [football] matches or …something about the happy times we had together. Things like that.”   (P9)</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 Odom</dc:creator>
  <cp:lastModifiedBy>Will Odom</cp:lastModifiedBy>
  <cp:revision>368</cp:revision>
  <cp:lastPrinted>2010-04-07T19:02:51Z</cp:lastPrinted>
  <dcterms:created xsi:type="dcterms:W3CDTF">2010-04-13T14:30:50Z</dcterms:created>
  <dcterms:modified xsi:type="dcterms:W3CDTF">2010-04-14T18:03:11Z</dcterms:modified>
</cp:coreProperties>
</file>