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autoCompressPictures="0">
  <p:sldMasterIdLst>
    <p:sldMasterId id="2147483693" r:id="rId1"/>
  </p:sldMasterIdLst>
  <p:notesMasterIdLst>
    <p:notesMasterId r:id="rId62"/>
  </p:notesMasterIdLst>
  <p:handoutMasterIdLst>
    <p:handoutMasterId r:id="rId63"/>
  </p:handoutMasterIdLst>
  <p:sldIdLst>
    <p:sldId id="401" r:id="rId2"/>
    <p:sldId id="435" r:id="rId3"/>
    <p:sldId id="437" r:id="rId4"/>
    <p:sldId id="438" r:id="rId5"/>
    <p:sldId id="439" r:id="rId6"/>
    <p:sldId id="441" r:id="rId7"/>
    <p:sldId id="443" r:id="rId8"/>
    <p:sldId id="444" r:id="rId9"/>
    <p:sldId id="445" r:id="rId10"/>
    <p:sldId id="446" r:id="rId11"/>
    <p:sldId id="447" r:id="rId12"/>
    <p:sldId id="448" r:id="rId13"/>
    <p:sldId id="449" r:id="rId14"/>
    <p:sldId id="450" r:id="rId15"/>
    <p:sldId id="451" r:id="rId16"/>
    <p:sldId id="452" r:id="rId17"/>
    <p:sldId id="454" r:id="rId18"/>
    <p:sldId id="456" r:id="rId19"/>
    <p:sldId id="473" r:id="rId20"/>
    <p:sldId id="485" r:id="rId21"/>
    <p:sldId id="486" r:id="rId22"/>
    <p:sldId id="487" r:id="rId23"/>
    <p:sldId id="488" r:id="rId24"/>
    <p:sldId id="489" r:id="rId25"/>
    <p:sldId id="469" r:id="rId26"/>
    <p:sldId id="490" r:id="rId27"/>
    <p:sldId id="491" r:id="rId28"/>
    <p:sldId id="492" r:id="rId29"/>
    <p:sldId id="493" r:id="rId30"/>
    <p:sldId id="494" r:id="rId31"/>
    <p:sldId id="495" r:id="rId32"/>
    <p:sldId id="496" r:id="rId33"/>
    <p:sldId id="497" r:id="rId34"/>
    <p:sldId id="498" r:id="rId35"/>
    <p:sldId id="499" r:id="rId36"/>
    <p:sldId id="500" r:id="rId37"/>
    <p:sldId id="501" r:id="rId38"/>
    <p:sldId id="502" r:id="rId39"/>
    <p:sldId id="503" r:id="rId40"/>
    <p:sldId id="504" r:id="rId41"/>
    <p:sldId id="505" r:id="rId42"/>
    <p:sldId id="506" r:id="rId43"/>
    <p:sldId id="507" r:id="rId44"/>
    <p:sldId id="508" r:id="rId45"/>
    <p:sldId id="509" r:id="rId46"/>
    <p:sldId id="510" r:id="rId47"/>
    <p:sldId id="511" r:id="rId48"/>
    <p:sldId id="480" r:id="rId49"/>
    <p:sldId id="481" r:id="rId50"/>
    <p:sldId id="482" r:id="rId51"/>
    <p:sldId id="483" r:id="rId52"/>
    <p:sldId id="484" r:id="rId53"/>
    <p:sldId id="474" r:id="rId54"/>
    <p:sldId id="475" r:id="rId55"/>
    <p:sldId id="478" r:id="rId56"/>
    <p:sldId id="479" r:id="rId57"/>
    <p:sldId id="476" r:id="rId58"/>
    <p:sldId id="477" r:id="rId59"/>
    <p:sldId id="384" r:id="rId60"/>
    <p:sldId id="385" r:id="rId6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53939"/>
    <a:srgbClr val="992727"/>
    <a:srgbClr val="2A8702"/>
    <a:srgbClr val="000000"/>
    <a:srgbClr val="0066FF"/>
    <a:srgbClr val="46BC10"/>
    <a:srgbClr val="227B00"/>
    <a:srgbClr val="BDE7A1"/>
    <a:srgbClr val="777777"/>
    <a:srgbClr val="161D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717" autoAdjust="0"/>
    <p:restoredTop sz="83143" autoAdjust="0"/>
  </p:normalViewPr>
  <p:slideViewPr>
    <p:cSldViewPr>
      <p:cViewPr>
        <p:scale>
          <a:sx n="90" d="100"/>
          <a:sy n="90" d="100"/>
        </p:scale>
        <p:origin x="-544" y="-232"/>
      </p:cViewPr>
      <p:guideLst>
        <p:guide orient="horz" pos="4319"/>
        <p:guide/>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9" d="100"/>
          <a:sy n="99" d="100"/>
        </p:scale>
        <p:origin x="-354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printerSettings" Target="printerSettings/printerSettings1.bin"/><Relationship Id="rId60" Type="http://schemas.openxmlformats.org/officeDocument/2006/relationships/slide" Target="slides/slide59.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handoutMaster" Target="handoutMasters/handout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notesMaster" Target="notesMasters/notesMaster1.xml"/><Relationship Id="rId66" Type="http://schemas.openxmlformats.org/officeDocument/2006/relationships/viewProps" Target="view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presProps" Target="presProps.xml"/><Relationship Id="rId67" Type="http://schemas.openxmlformats.org/officeDocument/2006/relationships/theme" Target="theme/theme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tableStyles" Target="tableStyle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Univers LT Std 55" pitchFamily="34" charset="0"/>
              </a:rPr>
              <a:t>Imagine Cup 08</a:t>
            </a:r>
            <a:endParaRPr lang="en-US" dirty="0">
              <a:latin typeface="Univers LT Std 55"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Univers LT Std 55" pitchFamily="34" charset="0"/>
              </a:rPr>
              <a:pPr/>
              <a:t>12/10/09</a:t>
            </a:fld>
            <a:endParaRPr lang="en-US" dirty="0">
              <a:latin typeface="Univers LT Std 55"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Univers LT Std 55"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Univers LT Std 55" pitchFamily="34" charset="0"/>
              </a:rPr>
            </a:br>
            <a:r>
              <a:rPr lang="en-US" sz="500" dirty="0" smtClean="0">
                <a:solidFill>
                  <a:srgbClr val="000000"/>
                </a:solidFill>
                <a:latin typeface="Univers LT Std 55"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Univers LT Std 55" pitchFamily="34" charset="0"/>
              </a:rPr>
              <a:pPr/>
              <a:t>‹#›</a:t>
            </a:fld>
            <a:endParaRPr lang="en-US" dirty="0">
              <a:latin typeface="Univers LT Std 55"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Univers LT Std 55"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Univers LT Std 55" pitchFamily="34" charset="0"/>
              </a:defRPr>
            </a:lvl1pPr>
          </a:lstStyle>
          <a:p>
            <a:fld id="{7C3FBCD4-166E-446F-AF18-7D4A0CF9AEF6}" type="datetimeFigureOut">
              <a:rPr lang="en-US" smtClean="0"/>
              <a:pPr/>
              <a:t>12/10/09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Univers LT Std 55"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Univers LT Std 55"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Univers LT Std 55"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Univers LT Std 55"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Univers LT Std 55"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Univers LT Std 55"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Univers LT Std 55" pitchFamily="34" charset="0"/>
              </a:rPr>
            </a:br>
            <a:r>
              <a:rPr lang="en-US" sz="500" dirty="0" smtClean="0">
                <a:solidFill>
                  <a:srgbClr val="000000"/>
                </a:solidFill>
                <a:latin typeface="Univers LT Std 55" pitchFamily="34" charset="0"/>
              </a:rPr>
              <a:t>MICROSOFT MAKES NO WARRANTIES, EXPRESS, IMPLIED OR STATUTORY, AS TO THE INFORMATION IN THIS PRESENTATION.</a:t>
            </a:r>
          </a:p>
          <a:p>
            <a:endParaRPr lang="en-US" sz="500" dirty="0">
              <a:latin typeface="Univers LT Std 55"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12:50</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Univers LT Std 55" pitchFamily="34" charset="0"/>
              </a:rPr>
            </a:br>
            <a:r>
              <a:rPr lang="en-US" sz="500" dirty="0" smtClean="0">
                <a:solidFill>
                  <a:srgbClr val="000000"/>
                </a:solidFill>
                <a:latin typeface="Univers LT Std 55" pitchFamily="34" charset="0"/>
              </a:rPr>
              <a:t>MICROSOFT MAKES NO WARRANTIES, EXPRESS, IMPLIED OR STATUTORY, AS TO THE INFORMATION IN THIS PRESENTATION.</a:t>
            </a:r>
          </a:p>
          <a:p>
            <a:endParaRPr lang="en-US" sz="500" dirty="0">
              <a:latin typeface="Univers LT Std 55"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12:26</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12:27</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12:27</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12:27</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12:27</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12:27</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they might seem simple</a:t>
            </a:r>
            <a:r>
              <a:rPr lang="en-US" baseline="0" dirty="0" smtClean="0"/>
              <a:t> or obvious </a:t>
            </a:r>
            <a:r>
              <a:rPr lang="en-US" dirty="0" smtClean="0"/>
              <a:t>these findings begin to suggest</a:t>
            </a:r>
            <a:r>
              <a:rPr lang="en-US" baseline="0" dirty="0" smtClean="0"/>
              <a:t> that the system will need to be near fully automated to be successful in a citizen enabled setting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leverage</a:t>
            </a:r>
            <a:r>
              <a:rPr lang="en-US" baseline="0" dirty="0" smtClean="0"/>
              <a:t> technical application opposed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leverage</a:t>
            </a:r>
            <a:r>
              <a:rPr lang="en-US" baseline="0" dirty="0" smtClean="0"/>
              <a:t> technical application opposed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12:29</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12:31</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12:31</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12:31</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12:31</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12:31</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12:31</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12:31</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12:31</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12:31</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12:30</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12:30</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12/10/09 12:25</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Univers LT Std 55"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Univers LT Std 55"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Univers LT Std 55" pitchFamily="34" charset="0"/>
              </a:rPr>
            </a:br>
            <a:r>
              <a:rPr lang="en-US" dirty="0" smtClean="0">
                <a:solidFill>
                  <a:srgbClr val="000000"/>
                </a:solidFill>
                <a:latin typeface="Univers LT Std 55" pitchFamily="34" charset="0"/>
              </a:rPr>
              <a:t>MICROSOFT MAKES NO WARRANTIES, EXPRESS, IMPLIED OR STATUTORY, AS TO THE INFORMATION IN THIS PRESENTATION.</a:t>
            </a:r>
          </a:p>
          <a:p>
            <a:endParaRPr lang="en-US" dirty="0">
              <a:latin typeface="Univers LT Std 55"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895600"/>
            <a:ext cx="7727950" cy="1523495"/>
          </a:xfrm>
        </p:spPr>
        <p:txBody>
          <a:bodyPr wrap="square" anchor="ctr">
            <a:spAutoFit/>
          </a:bodyPr>
          <a:lstStyle>
            <a:lvl1pPr>
              <a:lnSpc>
                <a:spcPct val="90000"/>
              </a:lnSpc>
              <a:defRPr sz="5400">
                <a:solidFill>
                  <a:srgbClr val="68C53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3886200"/>
            <a:ext cx="7681913" cy="443198"/>
          </a:xfrm>
        </p:spPr>
        <p:txBody>
          <a:bodyPr>
            <a:spAutoFit/>
          </a:bodyPr>
          <a:lstStyle>
            <a:lvl1pPr marL="0" indent="0" algn="l">
              <a:lnSpc>
                <a:spcPct val="90000"/>
              </a:lnSpc>
              <a:spcBef>
                <a:spcPts val="0"/>
              </a:spcBef>
              <a:buNone/>
              <a:defRPr>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chemeClr val="bg2"/>
          </a:solidFill>
        </p:spPr>
        <p:txBody>
          <a:bodyPr wrap="square" lIns="152394" tIns="76197" rIns="152394" bIns="76197" anchor="b" anchorCtr="0">
            <a:noAutofit/>
          </a:bodyPr>
          <a:lstStyle>
            <a:lvl1pPr algn="r">
              <a:buFont typeface="Arial" pitchFamily="34" charset="0"/>
              <a:buNone/>
              <a:defRPr>
                <a:solidFill>
                  <a:srgbClr val="000000"/>
                </a:solidFill>
                <a:effectLst/>
                <a:latin typeface="+mn-lt"/>
              </a:defRPr>
            </a:lvl1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805"/>
            <a:ext cx="7848600" cy="451406"/>
          </a:xfrm>
        </p:spPr>
        <p:txBody>
          <a:bodyPr vert="horz" wrap="square" lIns="0" tIns="0" rIns="0" bIns="0" rtlCol="0" anchor="t">
            <a:spAutoFit/>
          </a:bodyPr>
          <a:lstStyle>
            <a:lvl1pPr algn="l" defTabSz="914363" rtl="0" eaLnBrk="1" latinLnBrk="0" hangingPunct="1">
              <a:lnSpc>
                <a:spcPct val="90000"/>
              </a:lnSpc>
              <a:spcBef>
                <a:spcPct val="0"/>
              </a:spcBef>
              <a:buNone/>
              <a:defRPr lang="en-US" sz="3200" b="0" kern="1200" cap="none" spc="-150" dirty="0">
                <a:ln w="3175">
                  <a:noFill/>
                </a:ln>
                <a:solidFill>
                  <a:srgbClr val="68C535"/>
                </a:solidFill>
                <a:effectLst/>
                <a:latin typeface="+mj-lt"/>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3900" y="3886200"/>
            <a:ext cx="7688263" cy="461665"/>
          </a:xfrm>
        </p:spPr>
        <p:txBody>
          <a:bodyPr>
            <a:noAutofit/>
          </a:bodyPr>
          <a:lstStyle>
            <a:lvl1pPr marL="0" indent="0" algn="l">
              <a:lnSpc>
                <a:spcPct val="90000"/>
              </a:lnSpc>
              <a:spcBef>
                <a:spcPts val="0"/>
              </a:spcBef>
              <a:buNone/>
              <a:defRPr>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wrap="none"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0" u="none" strike="noStrike" kern="1200" cap="none" spc="-300" normalizeH="0" baseline="0" noProof="0" dirty="0" smtClean="0">
                <a:ln w="11430"/>
                <a:solidFill>
                  <a:schemeClr val="accent5"/>
                </a:solidFill>
                <a:effectLst/>
                <a:uLnTx/>
                <a:uFillTx/>
                <a:latin typeface="Arial" pitchFamily="34" charset="0"/>
                <a:ea typeface="+mn-ea"/>
                <a:cs typeface="Arial" pitchFamily="34" charset="0"/>
              </a:defRPr>
            </a:lvl1pPr>
          </a:lstStyle>
          <a:p>
            <a:pPr marL="0" lvl="0" indent="0" algn="l" defTabSz="1097280"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77108"/>
          </a:xfrm>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77108"/>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77108"/>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240613"/>
          </a:xfrm>
        </p:spPr>
        <p:txBody>
          <a:bodyPr/>
          <a:lstStyle>
            <a:lvl1pPr marL="339976" indent="-339976">
              <a:lnSpc>
                <a:spcPct val="85000"/>
              </a:lnSpc>
              <a:defRPr sz="2800"/>
            </a:lvl1pPr>
            <a:lvl2pPr marL="673338" indent="-325424">
              <a:lnSpc>
                <a:spcPct val="85000"/>
              </a:lnSpc>
              <a:defRPr sz="2400"/>
            </a:lvl2pPr>
            <a:lvl3pPr marL="953785" indent="-288384">
              <a:lnSpc>
                <a:spcPct val="85000"/>
              </a:lnSpc>
              <a:defRPr sz="2000"/>
            </a:lvl3pPr>
            <a:lvl4pPr marL="1227618" indent="-273833">
              <a:lnSpc>
                <a:spcPct val="85000"/>
              </a:lnSpc>
              <a:defRPr sz="1800"/>
            </a:lvl4pPr>
            <a:lvl5pPr marL="1516002" indent="-280447">
              <a:lnSpc>
                <a:spcPct val="85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240613"/>
          </a:xfrm>
        </p:spPr>
        <p:txBody>
          <a:bodyPr/>
          <a:lstStyle>
            <a:lvl1pPr marL="347914" indent="-347914">
              <a:lnSpc>
                <a:spcPct val="85000"/>
              </a:lnSpc>
              <a:defRPr sz="2800"/>
            </a:lvl1pPr>
            <a:lvl2pPr marL="673338" indent="-339976">
              <a:lnSpc>
                <a:spcPct val="85000"/>
              </a:lnSpc>
              <a:defRPr sz="2400"/>
            </a:lvl2pPr>
            <a:lvl3pPr marL="961722" indent="-302936">
              <a:lnSpc>
                <a:spcPct val="85000"/>
              </a:lnSpc>
              <a:defRPr sz="2000"/>
            </a:lvl3pPr>
            <a:lvl4pPr marL="1227618" indent="-265896">
              <a:lnSpc>
                <a:spcPct val="85000"/>
              </a:lnSpc>
              <a:defRPr sz="1800"/>
            </a:lvl4pPr>
            <a:lvl5pPr marL="1516002" indent="-273833">
              <a:lnSpc>
                <a:spcPct val="85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7710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1553"/>
            <a:ext cx="4114800" cy="654025"/>
          </a:xfrm>
        </p:spPr>
        <p:txBody>
          <a:bodyPr anchor="b"/>
          <a:lstStyle>
            <a:lvl1pPr marL="0" indent="0">
              <a:lnSpc>
                <a:spcPct val="85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704313"/>
          </a:xfrm>
        </p:spPr>
        <p:txBody>
          <a:bodyPr/>
          <a:lstStyle>
            <a:lvl1pPr marL="281770" indent="-281770">
              <a:lnSpc>
                <a:spcPct val="85000"/>
              </a:lnSpc>
              <a:defRPr sz="2300"/>
            </a:lvl1pPr>
            <a:lvl2pPr marL="562218" indent="-265896">
              <a:lnSpc>
                <a:spcPct val="85000"/>
              </a:lnSpc>
              <a:defRPr sz="2000"/>
            </a:lvl2pPr>
            <a:lvl3pPr marL="813562" indent="-243407">
              <a:lnSpc>
                <a:spcPct val="85000"/>
              </a:lnSpc>
              <a:defRPr sz="1800"/>
            </a:lvl3pPr>
            <a:lvl4pPr marL="1050354" indent="-228856">
              <a:lnSpc>
                <a:spcPct val="85000"/>
              </a:lnSpc>
              <a:defRPr sz="1700"/>
            </a:lvl4pPr>
            <a:lvl5pPr marL="1279210" indent="-206367">
              <a:lnSpc>
                <a:spcPct val="85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54025"/>
          </a:xfrm>
        </p:spPr>
        <p:txBody>
          <a:bodyPr anchor="b"/>
          <a:lstStyle>
            <a:lvl1pPr marL="0" indent="0">
              <a:lnSpc>
                <a:spcPct val="85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117974" cy="1704313"/>
          </a:xfrm>
        </p:spPr>
        <p:txBody>
          <a:bodyPr/>
          <a:lstStyle>
            <a:lvl1pPr marL="296321" indent="-296321">
              <a:lnSpc>
                <a:spcPct val="85000"/>
              </a:lnSpc>
              <a:defRPr sz="2300"/>
            </a:lvl1pPr>
            <a:lvl2pPr marL="570155" indent="-273833">
              <a:lnSpc>
                <a:spcPct val="85000"/>
              </a:lnSpc>
              <a:defRPr sz="2000"/>
            </a:lvl2pPr>
            <a:lvl3pPr marL="821499" indent="-244730">
              <a:lnSpc>
                <a:spcPct val="85000"/>
              </a:lnSpc>
              <a:defRPr sz="1800"/>
            </a:lvl3pPr>
            <a:lvl4pPr marL="1050354" indent="-236793">
              <a:lnSpc>
                <a:spcPct val="85000"/>
              </a:lnSpc>
              <a:defRPr sz="1700"/>
            </a:lvl4pPr>
            <a:lvl5pPr marL="1279210" indent="-220919">
              <a:lnSpc>
                <a:spcPct val="85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77108"/>
          </a:xfrm>
        </p:spPr>
        <p:txBody>
          <a:bodyPr/>
          <a:lstStyle>
            <a:lvl1pPr>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57200"/>
            <a:ext cx="8382000" cy="67710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944687"/>
            <a:ext cx="8382000" cy="2188291"/>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solidFill>
            <a:schemeClr val="bg2"/>
          </a:solidFill>
          <a:effectLst/>
          <a:latin typeface="+mj-lt"/>
          <a:ea typeface="+mn-ea"/>
          <a:cs typeface="Arial" charset="0"/>
        </a:defRPr>
      </a:lvl1pPr>
    </p:titleStyle>
    <p:bodyStyle>
      <a:lvl1pPr marL="396875" indent="-396875" algn="l" defTabSz="914363" rtl="0" eaLnBrk="1" latinLnBrk="0" hangingPunct="1">
        <a:lnSpc>
          <a:spcPct val="85000"/>
        </a:lnSpc>
        <a:spcBef>
          <a:spcPts val="900"/>
        </a:spcBef>
        <a:buClr>
          <a:schemeClr val="accent5"/>
        </a:buClr>
        <a:buFont typeface="Arial"/>
        <a:buChar char="•"/>
        <a:defRPr sz="3200" kern="1200" spc="-80" baseline="0">
          <a:gradFill>
            <a:gsLst>
              <a:gs pos="0">
                <a:schemeClr val="tx1"/>
              </a:gs>
              <a:gs pos="100000">
                <a:schemeClr val="tx1"/>
              </a:gs>
            </a:gsLst>
            <a:lin ang="5400000" scaled="0"/>
          </a:gradFill>
          <a:latin typeface="+mn-lt"/>
          <a:ea typeface="+mn-ea"/>
          <a:cs typeface="+mn-cs"/>
        </a:defRPr>
      </a:lvl1pPr>
      <a:lvl2pPr marL="741363" indent="-339725" algn="l" defTabSz="914363" rtl="0" eaLnBrk="1" latinLnBrk="0" hangingPunct="1">
        <a:lnSpc>
          <a:spcPct val="85000"/>
        </a:lnSpc>
        <a:spcBef>
          <a:spcPts val="900"/>
        </a:spcBef>
        <a:buClr>
          <a:schemeClr val="accent5"/>
        </a:buClr>
        <a:buSzPct val="80000"/>
        <a:buFont typeface="Arial"/>
        <a:buChar char="•"/>
        <a:defRPr sz="2800" kern="1200" spc="-80" baseline="0">
          <a:gradFill>
            <a:gsLst>
              <a:gs pos="0">
                <a:schemeClr val="tx1"/>
              </a:gs>
              <a:gs pos="100000">
                <a:schemeClr val="tx1"/>
              </a:gs>
            </a:gsLst>
            <a:lin ang="5400000" scaled="0"/>
          </a:gradFill>
          <a:latin typeface="+mn-lt"/>
          <a:ea typeface="+mn-ea"/>
          <a:cs typeface="+mn-cs"/>
        </a:defRPr>
      </a:lvl2pPr>
      <a:lvl3pPr marL="1087438" indent="-346075" algn="l" defTabSz="914363" rtl="0" eaLnBrk="1" latinLnBrk="0" hangingPunct="1">
        <a:lnSpc>
          <a:spcPct val="85000"/>
        </a:lnSpc>
        <a:spcBef>
          <a:spcPts val="900"/>
        </a:spcBef>
        <a:buClr>
          <a:schemeClr val="accent5"/>
        </a:buClr>
        <a:buSzPct val="80000"/>
        <a:buFont typeface="Arial"/>
        <a:buChar char="•"/>
        <a:defRPr sz="2400" kern="1200" spc="-80" baseline="0">
          <a:gradFill>
            <a:gsLst>
              <a:gs pos="0">
                <a:schemeClr val="tx1"/>
              </a:gs>
              <a:gs pos="100000">
                <a:schemeClr val="tx1"/>
              </a:gs>
            </a:gsLst>
            <a:lin ang="5400000" scaled="0"/>
          </a:gradFill>
          <a:latin typeface="+mn-lt"/>
          <a:ea typeface="+mn-ea"/>
          <a:cs typeface="+mn-cs"/>
        </a:defRPr>
      </a:lvl3pPr>
      <a:lvl4pPr marL="1427163" indent="-339725" algn="l" defTabSz="914363" rtl="0" eaLnBrk="1" latinLnBrk="0" hangingPunct="1">
        <a:lnSpc>
          <a:spcPct val="85000"/>
        </a:lnSpc>
        <a:spcBef>
          <a:spcPts val="900"/>
        </a:spcBef>
        <a:buClr>
          <a:schemeClr val="accent5"/>
        </a:buClr>
        <a:buSzPct val="80000"/>
        <a:buFont typeface="Arial"/>
        <a:buChar char="•"/>
        <a:defRPr sz="2400" kern="1200" spc="-80" baseline="0">
          <a:gradFill>
            <a:gsLst>
              <a:gs pos="0">
                <a:schemeClr val="tx1"/>
              </a:gs>
              <a:gs pos="100000">
                <a:schemeClr val="tx1"/>
              </a:gs>
            </a:gsLst>
            <a:lin ang="5400000" scaled="0"/>
          </a:gradFill>
          <a:latin typeface="+mn-lt"/>
          <a:ea typeface="+mn-ea"/>
          <a:cs typeface="+mn-cs"/>
        </a:defRPr>
      </a:lvl4pPr>
      <a:lvl5pPr marL="1717675" indent="-290513" algn="l" defTabSz="914363" rtl="0" eaLnBrk="1" latinLnBrk="0" hangingPunct="1">
        <a:lnSpc>
          <a:spcPct val="85000"/>
        </a:lnSpc>
        <a:spcBef>
          <a:spcPts val="900"/>
        </a:spcBef>
        <a:buClr>
          <a:schemeClr val="accent5"/>
        </a:buClr>
        <a:buSzPct val="80000"/>
        <a:buFont typeface="Arial"/>
        <a:buChar char="•"/>
        <a:defRPr sz="2400" kern="1200" spc="-80" baseline="0">
          <a:gradFill>
            <a:gsLst>
              <a:gs pos="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image" Target="../media/image15.png"/></Relationships>
</file>

<file path=ppt/slides/_rels/slide51.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52.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image" Target="../media/image19.png"/><Relationship Id="rId3" Type="http://schemas.openxmlformats.org/officeDocument/2006/relationships/image" Target="../media/image20.png"/><Relationship Id="rId5"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3" Type="http://schemas.openxmlformats.org/officeDocument/2006/relationships/image" Target="../media/image2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2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3" Type="http://schemas.openxmlformats.org/officeDocument/2006/relationships/image" Target="../media/image3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3.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bwMode="auto">
          <a:xfrm>
            <a:off x="-304800" y="-228600"/>
            <a:ext cx="9982200" cy="7391400"/>
          </a:xfrm>
          <a:prstGeom prst="rect">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4" name="Title 3"/>
          <p:cNvSpPr>
            <a:spLocks noGrp="1"/>
          </p:cNvSpPr>
          <p:nvPr>
            <p:ph type="ctrTitle"/>
          </p:nvPr>
        </p:nvSpPr>
        <p:spPr>
          <a:xfrm>
            <a:off x="730250" y="540580"/>
            <a:ext cx="7681913" cy="3753335"/>
          </a:xfrm>
        </p:spPr>
        <p:txBody>
          <a:bodyPr anchor="ctr"/>
          <a:lstStyle/>
          <a:p>
            <a:r>
              <a:rPr lang="en-US" dirty="0" smtClean="0">
                <a:solidFill>
                  <a:srgbClr val="2A8702"/>
                </a:solidFill>
              </a:rPr>
              <a:t>citizen science </a:t>
            </a:r>
            <a:r>
              <a:rPr lang="en-US" dirty="0" smtClean="0">
                <a:solidFill>
                  <a:schemeClr val="bg1"/>
                </a:solidFill>
              </a:rPr>
              <a:t>&amp; bus transit</a:t>
            </a:r>
            <a:r>
              <a:rPr dirty="0" smtClean="0">
                <a:solidFill>
                  <a:schemeClr val="bg1"/>
                </a:solidFill>
              </a:rPr>
              <a:t>:</a:t>
            </a:r>
            <a:r>
              <a:rPr lang="en-US" dirty="0" smtClean="0">
                <a:solidFill>
                  <a:schemeClr val="bg1"/>
                </a:solidFill>
              </a:rPr>
              <a:t> understanding challenges &amp; opportunities for automatic-vehicle locator systems</a:t>
            </a:r>
            <a:endParaRPr lang="en-US" dirty="0">
              <a:solidFill>
                <a:schemeClr val="bg1"/>
              </a:solidFill>
            </a:endParaRPr>
          </a:p>
        </p:txBody>
      </p:sp>
      <p:sp>
        <p:nvSpPr>
          <p:cNvPr id="5" name="Subtitle 4"/>
          <p:cNvSpPr>
            <a:spLocks noGrp="1"/>
          </p:cNvSpPr>
          <p:nvPr>
            <p:ph type="subTitle" idx="1"/>
          </p:nvPr>
        </p:nvSpPr>
        <p:spPr>
          <a:xfrm>
            <a:off x="730250" y="4447828"/>
            <a:ext cx="7681913" cy="2333972"/>
          </a:xfrm>
        </p:spPr>
        <p:txBody>
          <a:bodyPr/>
          <a:lstStyle/>
          <a:p>
            <a:r>
              <a:rPr lang="en-US" sz="2800" dirty="0" err="1" smtClean="0">
                <a:solidFill>
                  <a:srgbClr val="F8F8F8"/>
                </a:solidFill>
              </a:rPr>
              <a:t>kevin</a:t>
            </a:r>
            <a:r>
              <a:rPr lang="en-US" sz="2800" dirty="0" smtClean="0">
                <a:solidFill>
                  <a:srgbClr val="F8F8F8"/>
                </a:solidFill>
              </a:rPr>
              <a:t> </a:t>
            </a:r>
            <a:r>
              <a:rPr lang="en-US" sz="2800" dirty="0" err="1" smtClean="0">
                <a:solidFill>
                  <a:srgbClr val="F8F8F8"/>
                </a:solidFill>
              </a:rPr>
              <a:t>huang</a:t>
            </a:r>
            <a:r>
              <a:rPr lang="en-US" sz="2800" dirty="0" smtClean="0">
                <a:solidFill>
                  <a:srgbClr val="F8F8F8"/>
                </a:solidFill>
              </a:rPr>
              <a:t> | </a:t>
            </a:r>
            <a:r>
              <a:rPr lang="en-US" sz="2800" dirty="0" err="1" smtClean="0">
                <a:solidFill>
                  <a:srgbClr val="F8F8F8"/>
                </a:solidFill>
              </a:rPr>
              <a:t>angela</a:t>
            </a:r>
            <a:r>
              <a:rPr lang="en-US" sz="2800" dirty="0" smtClean="0">
                <a:solidFill>
                  <a:srgbClr val="F8F8F8"/>
                </a:solidFill>
              </a:rPr>
              <a:t> lamas-butler | </a:t>
            </a:r>
            <a:r>
              <a:rPr lang="en-US" sz="2800" dirty="0" err="1" smtClean="0">
                <a:solidFill>
                  <a:srgbClr val="F8F8F8"/>
                </a:solidFill>
              </a:rPr>
              <a:t>william</a:t>
            </a:r>
            <a:r>
              <a:rPr lang="en-US" sz="2800" dirty="0" smtClean="0">
                <a:solidFill>
                  <a:srgbClr val="F8F8F8"/>
                </a:solidFill>
              </a:rPr>
              <a:t> </a:t>
            </a:r>
            <a:r>
              <a:rPr lang="en-US" sz="2800" dirty="0" err="1" smtClean="0">
                <a:solidFill>
                  <a:srgbClr val="F8F8F8"/>
                </a:solidFill>
              </a:rPr>
              <a:t>odom</a:t>
            </a:r>
            <a:r>
              <a:rPr lang="en-US" sz="2800" dirty="0" smtClean="0">
                <a:solidFill>
                  <a:srgbClr val="F8F8F8"/>
                </a:solidFill>
              </a:rPr>
              <a:t> | </a:t>
            </a:r>
            <a:r>
              <a:rPr lang="en-US" sz="2800" dirty="0" err="1" smtClean="0">
                <a:solidFill>
                  <a:srgbClr val="F8F8F8"/>
                </a:solidFill>
              </a:rPr>
              <a:t>jordan</a:t>
            </a:r>
            <a:r>
              <a:rPr lang="en-US" sz="2800" dirty="0" smtClean="0">
                <a:solidFill>
                  <a:srgbClr val="F8F8F8"/>
                </a:solidFill>
              </a:rPr>
              <a:t> </a:t>
            </a:r>
            <a:r>
              <a:rPr lang="en-US" sz="2800" dirty="0" err="1" smtClean="0">
                <a:solidFill>
                  <a:srgbClr val="F8F8F8"/>
                </a:solidFill>
              </a:rPr>
              <a:t>patton</a:t>
            </a:r>
            <a:r>
              <a:rPr lang="en-US" sz="2800" dirty="0" smtClean="0">
                <a:solidFill>
                  <a:srgbClr val="F8F8F8"/>
                </a:solidFill>
              </a:rPr>
              <a:t/>
            </a:r>
            <a:br>
              <a:rPr lang="en-US" sz="2800" dirty="0" smtClean="0">
                <a:solidFill>
                  <a:srgbClr val="F8F8F8"/>
                </a:solidFill>
              </a:rPr>
            </a:br>
            <a:endParaRPr lang="en-US" sz="2800" dirty="0" smtClean="0">
              <a:solidFill>
                <a:srgbClr val="F8F8F8"/>
              </a:solidFill>
            </a:endParaRPr>
          </a:p>
          <a:p>
            <a:r>
              <a:rPr lang="en-US" sz="2800" dirty="0" smtClean="0">
                <a:solidFill>
                  <a:srgbClr val="F8F8F8"/>
                </a:solidFill>
              </a:rPr>
              <a:t>mentor: john </a:t>
            </a:r>
            <a:r>
              <a:rPr lang="en-US" sz="2800" dirty="0" err="1" smtClean="0">
                <a:solidFill>
                  <a:srgbClr val="F8F8F8"/>
                </a:solidFill>
              </a:rPr>
              <a:t>zimmerman</a:t>
            </a:r>
            <a:endParaRPr lang="en-US" sz="2800" dirty="0" smtClean="0">
              <a:solidFill>
                <a:srgbClr val="F8F8F8"/>
              </a:solidFill>
            </a:endParaRPr>
          </a:p>
          <a:p>
            <a:endParaRPr lang="en-US" sz="2800" dirty="0" smtClean="0">
              <a:solidFill>
                <a:srgbClr val="F8F8F8"/>
              </a:solidFill>
            </a:endParaRPr>
          </a:p>
          <a:p>
            <a:r>
              <a:rPr lang="en-US" sz="2800" dirty="0" err="1" smtClean="0">
                <a:solidFill>
                  <a:srgbClr val="F8F8F8"/>
                </a:solidFill>
              </a:rPr>
              <a:t>p&amp;t</a:t>
            </a:r>
            <a:r>
              <a:rPr lang="en-US" sz="2800" dirty="0" smtClean="0">
                <a:solidFill>
                  <a:srgbClr val="F8F8F8"/>
                </a:solidFill>
              </a:rPr>
              <a:t> 2009</a:t>
            </a:r>
            <a:endParaRPr lang="en-US" sz="2800" dirty="0">
              <a:solidFill>
                <a:srgbClr val="F8F8F8"/>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pic>
        <p:nvPicPr>
          <p:cNvPr id="7" name="Picture 6"/>
          <p:cNvPicPr>
            <a:picLocks noChangeAspect="1"/>
          </p:cNvPicPr>
          <p:nvPr/>
        </p:nvPicPr>
        <p:blipFill>
          <a:blip r:embed="rId3"/>
          <a:srcRect t="15733"/>
          <a:stretch>
            <a:fillRect/>
          </a:stretch>
        </p:blipFill>
        <p:spPr>
          <a:xfrm>
            <a:off x="1085850" y="1219200"/>
            <a:ext cx="6972300" cy="4489450"/>
          </a:xfrm>
          <a:prstGeom prst="rect">
            <a:avLst/>
          </a:prstGeom>
        </p:spPr>
      </p:pic>
      <p:sp>
        <p:nvSpPr>
          <p:cNvPr id="8"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existing technology</a:t>
            </a:r>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pic>
        <p:nvPicPr>
          <p:cNvPr id="7" name="Picture 6"/>
          <p:cNvPicPr>
            <a:picLocks noChangeAspect="1"/>
          </p:cNvPicPr>
          <p:nvPr/>
        </p:nvPicPr>
        <p:blipFill>
          <a:blip r:embed="rId3"/>
          <a:stretch>
            <a:fillRect/>
          </a:stretch>
        </p:blipFill>
        <p:spPr>
          <a:xfrm>
            <a:off x="1524000" y="1485900"/>
            <a:ext cx="6096000" cy="3886200"/>
          </a:xfrm>
          <a:prstGeom prst="rect">
            <a:avLst/>
          </a:prstGeom>
        </p:spPr>
      </p:pic>
      <p:sp>
        <p:nvSpPr>
          <p:cNvPr id="8"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existing technology</a:t>
            </a:r>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8"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existing technology</a:t>
            </a:r>
            <a:endParaRPr lang="en-US" dirty="0">
              <a:solidFill>
                <a:srgbClr val="000000"/>
              </a:solidFill>
            </a:endParaRPr>
          </a:p>
        </p:txBody>
      </p:sp>
      <p:pic>
        <p:nvPicPr>
          <p:cNvPr id="5" name="Picture 4"/>
          <p:cNvPicPr>
            <a:picLocks noChangeAspect="1"/>
          </p:cNvPicPr>
          <p:nvPr/>
        </p:nvPicPr>
        <p:blipFill>
          <a:blip r:embed="rId3"/>
          <a:srcRect l="15000" t="1370" r="776" b="6822"/>
          <a:stretch>
            <a:fillRect/>
          </a:stretch>
        </p:blipFill>
        <p:spPr>
          <a:xfrm>
            <a:off x="497680" y="1295400"/>
            <a:ext cx="8265320" cy="510540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8"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existing technology</a:t>
            </a:r>
            <a:endParaRPr lang="en-US" dirty="0">
              <a:solidFill>
                <a:srgbClr val="000000"/>
              </a:solidFill>
            </a:endParaRPr>
          </a:p>
        </p:txBody>
      </p:sp>
      <p:pic>
        <p:nvPicPr>
          <p:cNvPr id="6" name="Picture 5"/>
          <p:cNvPicPr>
            <a:picLocks noChangeAspect="1"/>
          </p:cNvPicPr>
          <p:nvPr/>
        </p:nvPicPr>
        <p:blipFill>
          <a:blip r:embed="rId3"/>
          <a:srcRect t="2256" r="5500"/>
          <a:stretch>
            <a:fillRect/>
          </a:stretch>
        </p:blipFill>
        <p:spPr>
          <a:xfrm>
            <a:off x="2057400" y="1371600"/>
            <a:ext cx="4800600" cy="49530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existing technology</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7838043"/>
          </a:xfrm>
        </p:spPr>
        <p:txBody>
          <a:bodyPr/>
          <a:lstStyle/>
          <a:p>
            <a:pPr marL="50800" indent="-50800">
              <a:buNone/>
            </a:pPr>
            <a:r>
              <a:rPr lang="en-US" dirty="0" smtClean="0"/>
              <a:t>case studies indicated AVL implementation has resulted in </a:t>
            </a:r>
            <a:r>
              <a:rPr lang="en-US" dirty="0" smtClean="0">
                <a:solidFill>
                  <a:srgbClr val="2A8702"/>
                </a:solidFill>
              </a:rPr>
              <a:t>significant increases of ridership </a:t>
            </a:r>
            <a:r>
              <a:rPr lang="en-US" dirty="0" smtClean="0"/>
              <a:t>(up to 40%) from one year to the next </a:t>
            </a:r>
          </a:p>
          <a:p>
            <a:pPr marL="50800" indent="-50800">
              <a:buNone/>
            </a:pPr>
            <a:endParaRPr lang="en-US" sz="1600" dirty="0" smtClean="0"/>
          </a:p>
          <a:p>
            <a:pPr marL="50800" indent="-50800">
              <a:buNone/>
            </a:pPr>
            <a:endParaRPr lang="en-US" sz="1600" dirty="0" smtClean="0"/>
          </a:p>
          <a:p>
            <a:pPr marL="50800" indent="-50800">
              <a:buNone/>
            </a:pPr>
            <a:endParaRPr lang="en-US" sz="1600" dirty="0" smtClean="0"/>
          </a:p>
          <a:p>
            <a:pPr marL="50800" indent="-50800">
              <a:buNone/>
            </a:pPr>
            <a:endParaRPr lang="en-US" sz="1600" dirty="0" smtClean="0"/>
          </a:p>
          <a:p>
            <a:pPr marL="50800" indent="-50800">
              <a:buNone/>
            </a:pPr>
            <a:endParaRPr lang="en-US" sz="1600" dirty="0" smtClean="0"/>
          </a:p>
          <a:p>
            <a:pPr marL="50800" indent="-50800">
              <a:buNone/>
            </a:pPr>
            <a:endParaRPr lang="en-US" sz="1600" dirty="0" smtClean="0"/>
          </a:p>
          <a:p>
            <a:pPr marL="50800" indent="-50800">
              <a:buNone/>
            </a:pPr>
            <a:r>
              <a:rPr lang="en-US" sz="1600" dirty="0" smtClean="0"/>
              <a:t>United States Transportation research board. (1999). Evaluation of the Benefits of Automated Vehicle Location Systems for Medium Sized Transit Agencies. Washington D.C.</a:t>
            </a:r>
          </a:p>
          <a:p>
            <a:pPr marL="50800" indent="-50800">
              <a:buNone/>
            </a:pPr>
            <a:r>
              <a:rPr lang="en-US" sz="1600" dirty="0" smtClean="0"/>
              <a:t>Hickman, M. (2004). Bus Automatic Vehicle Location (AVL) Systems. in Gillen, D. &amp; Levinson, D. (eds.) </a:t>
            </a:r>
            <a:r>
              <a:rPr lang="en-US" sz="1600" i="1" dirty="0" smtClean="0"/>
              <a:t>Assessing the Benefits and Costs of ITS</a:t>
            </a:r>
            <a:r>
              <a:rPr lang="en-US" sz="1600" dirty="0" smtClean="0"/>
              <a:t>. 58-88. </a:t>
            </a:r>
          </a:p>
          <a:p>
            <a:pPr marL="50800" lvl="0" indent="-50800">
              <a:buNone/>
            </a:pPr>
            <a:r>
              <a:rPr lang="en-US" sz="1600" dirty="0" smtClean="0"/>
              <a:t>Casey, C. (2003). Real-time information: Now arriving. </a:t>
            </a:r>
            <a:r>
              <a:rPr lang="en-US" sz="1600" i="1" dirty="0" smtClean="0"/>
              <a:t>MetroMagazine</a:t>
            </a:r>
            <a:r>
              <a:rPr lang="en-US" sz="1600" dirty="0" smtClean="0"/>
              <a:t>http://www.metromagazine.com/Article/Story/2003/04/Real-Time-Information-Now-Arriving.aspx Last accessed: September 22, 2009. </a:t>
            </a:r>
          </a:p>
          <a:p>
            <a:pPr marL="50800" indent="-50800">
              <a:buNone/>
            </a:pPr>
            <a:endParaRPr lang="en-US" sz="1600" dirty="0" smtClean="0"/>
          </a:p>
          <a:p>
            <a:pPr marL="50800" indent="-50800">
              <a:buNone/>
            </a:pPr>
            <a:endParaRPr lang="en-US" sz="1600" dirty="0" smtClean="0"/>
          </a:p>
          <a:p>
            <a:pPr marL="50800" indent="-50800">
              <a:buNone/>
            </a:pPr>
            <a:endParaRPr lang="en-US" sz="1600" dirty="0" smtClean="0"/>
          </a:p>
          <a:p>
            <a:pPr>
              <a:buNone/>
            </a:pPr>
            <a:endParaRPr lang="en-US" sz="1600" dirty="0" smtClean="0"/>
          </a:p>
          <a:p>
            <a:pPr>
              <a:buNone/>
            </a:pPr>
            <a:endParaRPr lang="en-US" sz="1600" dirty="0" smtClean="0"/>
          </a:p>
          <a:p>
            <a:pPr marL="50800" indent="-50800">
              <a:buNone/>
            </a:pPr>
            <a:endParaRPr lang="en-US" dirty="0" smtClean="0"/>
          </a:p>
          <a:p>
            <a:pPr marL="50800" indent="-50800">
              <a:buNone/>
            </a:pPr>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existing technology</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7616445"/>
          </a:xfrm>
        </p:spPr>
        <p:txBody>
          <a:bodyPr/>
          <a:lstStyle/>
          <a:p>
            <a:pPr marL="50800" indent="-50800">
              <a:buNone/>
            </a:pPr>
            <a:r>
              <a:rPr lang="en-US" dirty="0" smtClean="0"/>
              <a:t>many cities have </a:t>
            </a:r>
            <a:r>
              <a:rPr lang="en-US" dirty="0" smtClean="0">
                <a:solidFill>
                  <a:srgbClr val="FF0000"/>
                </a:solidFill>
              </a:rPr>
              <a:t>not adopted</a:t>
            </a:r>
            <a:r>
              <a:rPr lang="en-US" dirty="0" smtClean="0"/>
              <a:t> bus transit </a:t>
            </a:r>
            <a:r>
              <a:rPr lang="en-US" dirty="0" err="1" smtClean="0"/>
              <a:t>AVLs</a:t>
            </a:r>
            <a:r>
              <a:rPr lang="en-US" dirty="0" smtClean="0"/>
              <a:t> </a:t>
            </a:r>
          </a:p>
          <a:p>
            <a:pPr marL="50800" indent="-50800">
              <a:buNone/>
            </a:pPr>
            <a:r>
              <a:rPr lang="en-US" dirty="0" smtClean="0"/>
              <a:t>(including Pittsburgh)</a:t>
            </a:r>
          </a:p>
          <a:p>
            <a:pPr marL="50800" indent="-50800">
              <a:buNone/>
            </a:pPr>
            <a:endParaRPr lang="en-US" dirty="0" smtClean="0"/>
          </a:p>
          <a:p>
            <a:pPr marL="50800" indent="-50800">
              <a:buNone/>
            </a:pPr>
            <a:r>
              <a:rPr lang="en-US" dirty="0" smtClean="0">
                <a:solidFill>
                  <a:srgbClr val="FF0000"/>
                </a:solidFill>
              </a:rPr>
              <a:t>$</a:t>
            </a:r>
            <a:r>
              <a:rPr lang="en-US" dirty="0" smtClean="0">
                <a:solidFill>
                  <a:srgbClr val="FF0000"/>
                </a:solidFill>
                <a:latin typeface="Univers LT Std 55 (Body)"/>
                <a:cs typeface="Univers LT Std 55 (Body)"/>
              </a:rPr>
              <a:t>70,000,000</a:t>
            </a:r>
            <a:r>
              <a:rPr lang="en-US" dirty="0" smtClean="0"/>
              <a:t> initial cost for Pittsburgh</a:t>
            </a:r>
          </a:p>
          <a:p>
            <a:pPr marL="50800" indent="-50800">
              <a:buNone/>
            </a:pPr>
            <a:r>
              <a:rPr lang="en-US" dirty="0" smtClean="0"/>
              <a:t>+ </a:t>
            </a:r>
          </a:p>
          <a:p>
            <a:pPr marL="50800" indent="-50800">
              <a:buNone/>
            </a:pPr>
            <a:r>
              <a:rPr lang="en-US" dirty="0" smtClean="0"/>
              <a:t>big upkeep</a:t>
            </a:r>
          </a:p>
          <a:p>
            <a:pPr marL="50800" indent="-50800">
              <a:buNone/>
            </a:pPr>
            <a:endParaRPr lang="en-US" sz="1600" dirty="0" smtClean="0"/>
          </a:p>
          <a:p>
            <a:pPr marL="50800" indent="-50800">
              <a:buNone/>
            </a:pPr>
            <a:endParaRPr lang="en-US" sz="1600" dirty="0" smtClean="0"/>
          </a:p>
          <a:p>
            <a:pPr marL="50800" indent="-50800">
              <a:buNone/>
            </a:pPr>
            <a:endParaRPr lang="en-US" sz="1600" dirty="0" smtClean="0"/>
          </a:p>
          <a:p>
            <a:pPr marL="50800" indent="-50800">
              <a:buNone/>
            </a:pPr>
            <a:r>
              <a:rPr lang="en-US" sz="1600" dirty="0" err="1" smtClean="0"/>
              <a:t>NextBus</a:t>
            </a:r>
            <a:r>
              <a:rPr lang="en-US" sz="1600" dirty="0" smtClean="0"/>
              <a:t> New Contract Press Releases. http://</a:t>
            </a:r>
            <a:r>
              <a:rPr lang="en-US" sz="1600" dirty="0" err="1" smtClean="0"/>
              <a:t>www.nextbus.com</a:t>
            </a:r>
            <a:r>
              <a:rPr lang="en-US" sz="1600" dirty="0" smtClean="0"/>
              <a:t>/corporate/press/</a:t>
            </a:r>
          </a:p>
          <a:p>
            <a:pPr marL="50800" indent="-50800">
              <a:buNone/>
            </a:pPr>
            <a:r>
              <a:rPr lang="en-US" sz="1600" dirty="0" smtClean="0"/>
              <a:t>Hickman, M. (2004). Bus Automatic Vehicle Location (AVL) Systems. in Gillen, D. &amp; Levinson, D. (eds.) </a:t>
            </a:r>
            <a:r>
              <a:rPr lang="en-US" sz="1600" i="1" dirty="0" smtClean="0"/>
              <a:t>Assessing the Benefits and Costs of ITS</a:t>
            </a:r>
            <a:r>
              <a:rPr lang="en-US" sz="1600" dirty="0" smtClean="0"/>
              <a:t>. 58-88. </a:t>
            </a:r>
          </a:p>
          <a:p>
            <a:pPr marL="50800" indent="-50800">
              <a:buNone/>
            </a:pPr>
            <a:endParaRPr lang="en-US" sz="1600" dirty="0" smtClean="0"/>
          </a:p>
          <a:p>
            <a:pPr marL="50800" indent="-50800">
              <a:buNone/>
            </a:pPr>
            <a:endParaRPr lang="en-US" sz="1600" dirty="0" smtClean="0"/>
          </a:p>
          <a:p>
            <a:pPr>
              <a:buNone/>
            </a:pPr>
            <a:endParaRPr lang="en-US" sz="1600" dirty="0" smtClean="0"/>
          </a:p>
          <a:p>
            <a:pPr>
              <a:buNone/>
            </a:pPr>
            <a:endParaRPr lang="en-US" sz="1600" dirty="0" smtClean="0"/>
          </a:p>
          <a:p>
            <a:pPr marL="50800" indent="-50800">
              <a:buNone/>
            </a:pPr>
            <a:endParaRPr lang="en-US" dirty="0" smtClean="0"/>
          </a:p>
          <a:p>
            <a:pPr marL="50800" indent="-50800">
              <a:buNone/>
            </a:pPr>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citizen science</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7597977"/>
          </a:xfrm>
        </p:spPr>
        <p:txBody>
          <a:bodyPr/>
          <a:lstStyle/>
          <a:p>
            <a:pPr marL="50800" indent="-50800">
              <a:buNone/>
            </a:pPr>
            <a:r>
              <a:rPr lang="en-US" dirty="0" smtClean="0"/>
              <a:t>mobile </a:t>
            </a:r>
            <a:r>
              <a:rPr lang="en-US" dirty="0" smtClean="0"/>
              <a:t>phone </a:t>
            </a:r>
            <a:r>
              <a:rPr lang="en-US" dirty="0" err="1" smtClean="0">
                <a:sym typeface="Wingdings"/>
              </a:rPr>
              <a:t></a:t>
            </a:r>
            <a:r>
              <a:rPr lang="en-US" dirty="0" smtClean="0">
                <a:sym typeface="Wingdings"/>
              </a:rPr>
              <a:t> personal instruments</a:t>
            </a:r>
            <a:endParaRPr lang="en-US" dirty="0" smtClean="0"/>
          </a:p>
          <a:p>
            <a:pPr marL="50800" indent="-50800">
              <a:buNone/>
            </a:pPr>
            <a:endParaRPr lang="en-US" dirty="0" smtClean="0"/>
          </a:p>
          <a:p>
            <a:pPr marL="50800" indent="-50800">
              <a:buNone/>
            </a:pPr>
            <a:r>
              <a:rPr lang="en-US" dirty="0" smtClean="0"/>
              <a:t>“enable individuals to become </a:t>
            </a:r>
            <a:r>
              <a:rPr lang="en-US" dirty="0" smtClean="0">
                <a:solidFill>
                  <a:srgbClr val="2A8702"/>
                </a:solidFill>
              </a:rPr>
              <a:t>active participants </a:t>
            </a:r>
            <a:r>
              <a:rPr lang="en-US" dirty="0" smtClean="0"/>
              <a:t>and stakeholders as they publicly collect, share, and remix measurements of their city that matter most to them</a:t>
            </a:r>
            <a:r>
              <a:rPr lang="en-US" i="1" dirty="0" smtClean="0"/>
              <a:t>”</a:t>
            </a:r>
            <a:r>
              <a:rPr lang="en-US" dirty="0" smtClean="0"/>
              <a:t> [</a:t>
            </a:r>
            <a:r>
              <a:rPr lang="en-US" dirty="0" err="1" smtClean="0"/>
              <a:t>p</a:t>
            </a:r>
            <a:r>
              <a:rPr lang="en-US" dirty="0" smtClean="0"/>
              <a:t>. 414] </a:t>
            </a:r>
            <a:endParaRPr lang="en-US" sz="1600" dirty="0" smtClean="0"/>
          </a:p>
          <a:p>
            <a:pPr marL="50800" indent="-50800">
              <a:buNone/>
            </a:pPr>
            <a:endParaRPr lang="en-US" sz="1600" dirty="0" smtClean="0"/>
          </a:p>
          <a:p>
            <a:pPr marL="50800" indent="-50800">
              <a:buNone/>
            </a:pPr>
            <a:endParaRPr lang="en-US" sz="1600" dirty="0" smtClean="0"/>
          </a:p>
          <a:p>
            <a:pPr lvl="0">
              <a:buNone/>
            </a:pPr>
            <a:r>
              <a:rPr lang="en-US" sz="1600" dirty="0" err="1" smtClean="0"/>
              <a:t>Paulos</a:t>
            </a:r>
            <a:r>
              <a:rPr lang="en-US" sz="1600" dirty="0" smtClean="0"/>
              <a:t>, E., </a:t>
            </a:r>
            <a:r>
              <a:rPr lang="en-US" sz="1600" dirty="0" err="1" smtClean="0"/>
              <a:t>Honicky</a:t>
            </a:r>
            <a:r>
              <a:rPr lang="en-US" sz="1600" dirty="0" smtClean="0"/>
              <a:t>, R., Hooker, B. (2008). Citizen Science: Enabling Participatory Urbanism. In </a:t>
            </a:r>
            <a:r>
              <a:rPr lang="en-US" sz="1600" dirty="0" err="1" smtClean="0"/>
              <a:t>Foth</a:t>
            </a:r>
            <a:r>
              <a:rPr lang="en-US" sz="1600" dirty="0" smtClean="0"/>
              <a:t> (</a:t>
            </a:r>
            <a:r>
              <a:rPr lang="en-US" sz="1600" dirty="0" err="1" smtClean="0"/>
              <a:t>ed</a:t>
            </a:r>
            <a:r>
              <a:rPr lang="en-US" sz="1600" dirty="0" smtClean="0"/>
              <a:t>) </a:t>
            </a:r>
            <a:r>
              <a:rPr lang="en-US" sz="1600" i="1" dirty="0" smtClean="0"/>
              <a:t>Handbook of Research on Urban Informatics: The Practice and Promise of the Real-Time City</a:t>
            </a:r>
            <a:r>
              <a:rPr lang="en-US" sz="1600" dirty="0" smtClean="0"/>
              <a:t>. Hersey: New York. </a:t>
            </a:r>
          </a:p>
          <a:p>
            <a:pPr marL="50800" lvl="0" indent="-50800">
              <a:buNone/>
            </a:pPr>
            <a:r>
              <a:rPr lang="en-US" sz="1600" dirty="0" smtClean="0"/>
              <a:t>Tang, K. P., </a:t>
            </a:r>
            <a:r>
              <a:rPr lang="en-US" sz="1600" dirty="0" err="1" smtClean="0"/>
              <a:t>Keyani</a:t>
            </a:r>
            <a:r>
              <a:rPr lang="en-US" sz="1600" dirty="0" smtClean="0"/>
              <a:t>, P., Fogarty, J., and Hong, J. I. 2006. Putting people in their place: an anonymous and privacy-sensitive approach to collecting sensed data in location-based applications. In </a:t>
            </a:r>
            <a:r>
              <a:rPr lang="en-US" sz="1600" i="1" dirty="0" smtClean="0"/>
              <a:t>Proc. of CHI '06</a:t>
            </a:r>
            <a:r>
              <a:rPr lang="en-US" sz="1600" dirty="0" smtClean="0"/>
              <a:t>, 93-102.</a:t>
            </a:r>
          </a:p>
          <a:p>
            <a:pPr marL="50800" indent="-50800">
              <a:buNone/>
            </a:pPr>
            <a:endParaRPr lang="en-US" sz="1600" dirty="0" smtClean="0"/>
          </a:p>
          <a:p>
            <a:pPr marL="50800" indent="-50800">
              <a:buNone/>
            </a:pPr>
            <a:endParaRPr lang="en-US" sz="1600" dirty="0" smtClean="0"/>
          </a:p>
          <a:p>
            <a:pPr>
              <a:buNone/>
            </a:pPr>
            <a:endParaRPr lang="en-US" sz="1600" dirty="0" smtClean="0"/>
          </a:p>
          <a:p>
            <a:pPr>
              <a:buNone/>
            </a:pPr>
            <a:endParaRPr lang="en-US" sz="1600" dirty="0" smtClean="0"/>
          </a:p>
          <a:p>
            <a:pPr marL="50800" indent="-50800">
              <a:buNone/>
            </a:pPr>
            <a:endParaRPr lang="en-US" dirty="0" smtClean="0"/>
          </a:p>
          <a:p>
            <a:pPr marL="50800" indent="-50800">
              <a:buNone/>
            </a:pP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paucity of HCI research</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3803092"/>
          </a:xfrm>
        </p:spPr>
        <p:txBody>
          <a:bodyPr/>
          <a:lstStyle/>
          <a:p>
            <a:pPr marL="50800" indent="-50800">
              <a:buNone/>
            </a:pPr>
            <a:r>
              <a:rPr lang="en-US" dirty="0" smtClean="0"/>
              <a:t>no</a:t>
            </a:r>
            <a:r>
              <a:rPr lang="en-US" dirty="0" smtClean="0"/>
              <a:t> </a:t>
            </a:r>
            <a:r>
              <a:rPr lang="en-US" dirty="0" smtClean="0">
                <a:solidFill>
                  <a:srgbClr val="2A8702"/>
                </a:solidFill>
              </a:rPr>
              <a:t>citizen science-oriented </a:t>
            </a:r>
            <a:r>
              <a:rPr lang="en-US" dirty="0" smtClean="0"/>
              <a:t>HCI </a:t>
            </a:r>
            <a:r>
              <a:rPr lang="en-US" dirty="0" smtClean="0"/>
              <a:t>research projects to date have targeted issues of bus transit OR citizen-enabled public services</a:t>
            </a:r>
            <a:endParaRPr lang="en-US" sz="1600" dirty="0" smtClean="0"/>
          </a:p>
          <a:p>
            <a:pPr marL="50800" indent="-50800">
              <a:buNone/>
            </a:pPr>
            <a:endParaRPr lang="en-US" sz="1600" dirty="0" smtClean="0"/>
          </a:p>
          <a:p>
            <a:pPr marL="50800" indent="-50800">
              <a:buNone/>
            </a:pPr>
            <a:endParaRPr lang="en-US" sz="1600" dirty="0" smtClean="0"/>
          </a:p>
          <a:p>
            <a:pPr>
              <a:buNone/>
            </a:pPr>
            <a:endParaRPr lang="en-US" sz="1600" dirty="0" smtClean="0"/>
          </a:p>
          <a:p>
            <a:pPr>
              <a:buNone/>
            </a:pPr>
            <a:endParaRPr lang="en-US" sz="1600" dirty="0" smtClean="0"/>
          </a:p>
          <a:p>
            <a:pPr marL="50800" indent="-50800">
              <a:buNone/>
            </a:pPr>
            <a:endParaRPr lang="en-US" dirty="0" smtClean="0"/>
          </a:p>
          <a:p>
            <a:pPr marL="50800" indent="-50800">
              <a:buNone/>
            </a:pPr>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research questions</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6863417"/>
          </a:xfrm>
        </p:spPr>
        <p:txBody>
          <a:bodyPr/>
          <a:lstStyle/>
          <a:p>
            <a:pPr marL="0" indent="0">
              <a:buNone/>
            </a:pPr>
            <a:r>
              <a:rPr lang="en-US" sz="3000" dirty="0" smtClean="0"/>
              <a:t>What are the requirements for </a:t>
            </a:r>
            <a:r>
              <a:rPr lang="en-US" sz="3000" dirty="0" smtClean="0"/>
              <a:t>designing and implementing a citizen-enabled AVL system?</a:t>
            </a:r>
          </a:p>
          <a:p>
            <a:pPr marL="0" indent="0">
              <a:buNone/>
            </a:pPr>
            <a:endParaRPr lang="en-US" sz="3000" dirty="0" smtClean="0"/>
          </a:p>
          <a:p>
            <a:pPr marL="0" indent="0">
              <a:buNone/>
            </a:pPr>
            <a:r>
              <a:rPr lang="en-US" sz="3000" dirty="0" smtClean="0"/>
              <a:t>In what ways might citizens be leveraged to improve the perceived value of citizen-enabled AVL systems?</a:t>
            </a:r>
          </a:p>
          <a:p>
            <a:pPr marL="0" indent="0">
              <a:buNone/>
            </a:pPr>
            <a:endParaRPr lang="en-US" sz="3000" dirty="0" smtClean="0"/>
          </a:p>
          <a:p>
            <a:pPr marL="0" indent="0">
              <a:buNone/>
            </a:pPr>
            <a:r>
              <a:rPr lang="en-US" sz="3000" dirty="0" smtClean="0"/>
              <a:t>How </a:t>
            </a:r>
            <a:r>
              <a:rPr lang="en-US" sz="3000" dirty="0" smtClean="0"/>
              <a:t>can we detect co-ridership in order to leverage it to reduce battery drain and increase data reliability?</a:t>
            </a:r>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contribution </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6217086"/>
          </a:xfrm>
        </p:spPr>
        <p:txBody>
          <a:bodyPr/>
          <a:lstStyle/>
          <a:p>
            <a:pPr marL="514350" lvl="0" indent="-514350">
              <a:buAutoNum type="arabicPeriod"/>
            </a:pPr>
            <a:r>
              <a:rPr lang="en-US" sz="3000" dirty="0" smtClean="0"/>
              <a:t>Discussion </a:t>
            </a:r>
            <a:r>
              <a:rPr lang="en-US" sz="3000" dirty="0" smtClean="0"/>
              <a:t>on why any citizen-enabled must be highly automated and</a:t>
            </a:r>
            <a:r>
              <a:rPr lang="en-US" sz="3000" dirty="0" smtClean="0"/>
              <a:t> key opportunities for improving the value of citizen-enabled </a:t>
            </a:r>
            <a:r>
              <a:rPr lang="en-US" sz="3000" dirty="0" err="1" smtClean="0"/>
              <a:t>AVLs</a:t>
            </a:r>
            <a:r>
              <a:rPr lang="en-US" sz="3000" dirty="0" smtClean="0"/>
              <a:t/>
            </a:r>
            <a:br>
              <a:rPr lang="en-US" sz="3000" dirty="0" smtClean="0"/>
            </a:br>
            <a:endParaRPr lang="en-US" sz="3000" dirty="0" smtClean="0"/>
          </a:p>
          <a:p>
            <a:pPr marL="514350" lvl="0" indent="-514350">
              <a:buAutoNum type="arabicPeriod"/>
            </a:pPr>
            <a:r>
              <a:rPr lang="en-US" sz="3000" dirty="0" smtClean="0"/>
              <a:t>A </a:t>
            </a:r>
            <a:r>
              <a:rPr lang="en-US" sz="3000" dirty="0" smtClean="0"/>
              <a:t>series of socially and technically-oriented design recommendations for future citizen-enabled AVL </a:t>
            </a:r>
            <a:r>
              <a:rPr lang="en-US" sz="3000" dirty="0" smtClean="0"/>
              <a:t>systems</a:t>
            </a:r>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bwMode="auto">
          <a:xfrm>
            <a:off x="-304800" y="-457200"/>
            <a:ext cx="9829800" cy="80772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pic>
        <p:nvPicPr>
          <p:cNvPr id="8" name="Picture 7"/>
          <p:cNvPicPr>
            <a:picLocks noChangeAspect="1"/>
          </p:cNvPicPr>
          <p:nvPr/>
        </p:nvPicPr>
        <p:blipFill>
          <a:blip r:embed="rId3"/>
          <a:stretch>
            <a:fillRect/>
          </a:stretch>
        </p:blipFill>
        <p:spPr>
          <a:xfrm>
            <a:off x="1066800" y="-2286000"/>
            <a:ext cx="7253389" cy="1299210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methods </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6978833"/>
          </a:xfrm>
        </p:spPr>
        <p:txBody>
          <a:bodyPr/>
          <a:lstStyle/>
          <a:p>
            <a:pPr marL="0" lvl="0" indent="0">
              <a:buNone/>
            </a:pPr>
            <a:r>
              <a:rPr lang="en-US" sz="3000" dirty="0" smtClean="0"/>
              <a:t>two stage project</a:t>
            </a:r>
          </a:p>
          <a:p>
            <a:pPr marL="0" lvl="0" indent="0">
              <a:buNone/>
            </a:pPr>
            <a:endParaRPr lang="en-US" sz="3000" dirty="0" smtClean="0"/>
          </a:p>
          <a:p>
            <a:pPr marL="514350" lvl="0" indent="-514350">
              <a:buAutoNum type="arabicPeriod"/>
            </a:pPr>
            <a:r>
              <a:rPr lang="en-US" sz="3000" dirty="0" smtClean="0"/>
              <a:t>exploratory interviews with frequent users of commercial AVL systems </a:t>
            </a:r>
          </a:p>
          <a:p>
            <a:pPr marL="514350" lvl="0" indent="-514350">
              <a:buAutoNum type="arabicPeriod"/>
            </a:pPr>
            <a:endParaRPr lang="en-US" sz="3000" dirty="0" smtClean="0"/>
          </a:p>
          <a:p>
            <a:pPr marL="514350" lvl="0" indent="-514350">
              <a:buAutoNum type="arabicPeriod"/>
            </a:pPr>
            <a:r>
              <a:rPr lang="en-US" sz="3000" dirty="0" smtClean="0"/>
              <a:t>survey of existing technical opportunities; development &amp; testing of </a:t>
            </a:r>
            <a:r>
              <a:rPr lang="en-US" sz="3000" dirty="0" smtClean="0"/>
              <a:t>co-ridership detection application</a:t>
            </a: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methods /</a:t>
            </a:r>
            <a:r>
              <a:rPr lang="en-US" dirty="0" smtClean="0">
                <a:solidFill>
                  <a:srgbClr val="000000"/>
                </a:solidFill>
                <a:latin typeface="Univers LT Std 55 (Headings)"/>
                <a:cs typeface="Univers LT Std 55 (Headings)"/>
              </a:rPr>
              <a:t> qualitative research</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5616922"/>
          </a:xfrm>
        </p:spPr>
        <p:txBody>
          <a:bodyPr/>
          <a:lstStyle/>
          <a:p>
            <a:pPr marL="0" indent="0">
              <a:buNone/>
            </a:pPr>
            <a:r>
              <a:rPr lang="en-US" sz="3000" dirty="0" smtClean="0"/>
              <a:t>8 participants (3 female &amp; 5 male)</a:t>
            </a:r>
          </a:p>
          <a:p>
            <a:pPr marL="0" indent="0">
              <a:buNone/>
            </a:pPr>
            <a:r>
              <a:rPr lang="en-US" sz="3000" dirty="0" smtClean="0"/>
              <a:t>	frequent users of commercial AVL systems</a:t>
            </a:r>
            <a:endParaRPr lang="en-US" sz="3000" dirty="0" smtClean="0"/>
          </a:p>
          <a:p>
            <a:pPr marL="0" indent="0">
              <a:buNone/>
            </a:pPr>
            <a:endParaRPr lang="en-US" sz="3000" dirty="0" smtClean="0"/>
          </a:p>
          <a:p>
            <a:pPr marL="0" indent="0">
              <a:buNone/>
            </a:pPr>
            <a:r>
              <a:rPr lang="en-US" sz="3000" dirty="0" smtClean="0"/>
              <a:t>recruited </a:t>
            </a:r>
            <a:r>
              <a:rPr lang="en-US" sz="3000" dirty="0" smtClean="0"/>
              <a:t>from San Francisco &amp; Seattle areas via online advertisement forums</a:t>
            </a:r>
          </a:p>
          <a:p>
            <a:pPr marL="0" indent="0">
              <a:buNone/>
            </a:pPr>
            <a:endParaRPr lang="en-US" sz="3000" dirty="0" smtClean="0"/>
          </a:p>
          <a:p>
            <a:pPr marL="514350" indent="-514350">
              <a:buAutoNum type="arabicPeriod"/>
            </a:pPr>
            <a:r>
              <a:rPr lang="en-US" sz="3000" dirty="0" smtClean="0"/>
              <a:t>demographics / screener survey</a:t>
            </a:r>
            <a:endParaRPr lang="en-US" sz="3000" dirty="0" smtClean="0"/>
          </a:p>
          <a:p>
            <a:pPr marL="514350" indent="-514350">
              <a:buAutoNum type="arabicPeriod"/>
            </a:pPr>
            <a:r>
              <a:rPr lang="en-US" sz="3000" dirty="0" smtClean="0"/>
              <a:t>semi-structured phone interview (30-45 </a:t>
            </a:r>
            <a:r>
              <a:rPr lang="en-US" sz="3000" dirty="0" err="1" smtClean="0"/>
              <a:t>mins</a:t>
            </a:r>
            <a:r>
              <a:rPr lang="en-US" sz="3000" dirty="0" smtClean="0"/>
              <a:t>)</a:t>
            </a:r>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methods /</a:t>
            </a:r>
            <a:r>
              <a:rPr lang="en-US" dirty="0" smtClean="0">
                <a:solidFill>
                  <a:srgbClr val="000000"/>
                </a:solidFill>
                <a:latin typeface="Univers LT Std 55 (Headings)"/>
                <a:cs typeface="Univers LT Std 55 (Headings)"/>
              </a:rPr>
              <a:t> participant sample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6078587"/>
          </a:xfrm>
        </p:spPr>
        <p:txBody>
          <a:bodyPr/>
          <a:lstStyle/>
          <a:p>
            <a:pPr marL="0" indent="0">
              <a:buNone/>
            </a:pPr>
            <a:r>
              <a:rPr lang="en-US" sz="4000" b="1" dirty="0" smtClean="0">
                <a:solidFill>
                  <a:schemeClr val="tx1"/>
                </a:solidFill>
              </a:rPr>
              <a:t>ages</a:t>
            </a:r>
            <a:r>
              <a:rPr lang="en-US" sz="3000" dirty="0" smtClean="0"/>
              <a:t/>
            </a:r>
            <a:br>
              <a:rPr lang="en-US" sz="3000" dirty="0" smtClean="0"/>
            </a:br>
            <a:r>
              <a:rPr lang="en-US" sz="3000" dirty="0" smtClean="0"/>
              <a:t>mid-20s [P4, P5, P8]</a:t>
            </a:r>
          </a:p>
          <a:p>
            <a:pPr marL="0" indent="0">
              <a:buNone/>
            </a:pPr>
            <a:r>
              <a:rPr lang="en-US" sz="3000" dirty="0" smtClean="0"/>
              <a:t>mid-30s [P2, P3, P7]</a:t>
            </a:r>
          </a:p>
          <a:p>
            <a:pPr marL="0" indent="0">
              <a:buNone/>
            </a:pPr>
            <a:r>
              <a:rPr lang="en-US" sz="3000" dirty="0" smtClean="0"/>
              <a:t>mid-40s [P1]</a:t>
            </a:r>
          </a:p>
          <a:p>
            <a:pPr marL="0" indent="0">
              <a:buNone/>
            </a:pPr>
            <a:r>
              <a:rPr lang="en-US" sz="3000" dirty="0" smtClean="0"/>
              <a:t>mid-60s [P6]</a:t>
            </a:r>
          </a:p>
          <a:p>
            <a:pPr marL="0" indent="0">
              <a:buNone/>
            </a:pPr>
            <a:endParaRPr lang="en-US" sz="3000" dirty="0" smtClean="0"/>
          </a:p>
          <a:p>
            <a:pPr marL="0" indent="0">
              <a:buNone/>
            </a:pPr>
            <a:r>
              <a:rPr lang="en-US" sz="4000" b="1" dirty="0" smtClean="0">
                <a:solidFill>
                  <a:srgbClr val="000000"/>
                </a:solidFill>
              </a:rPr>
              <a:t>occupations</a:t>
            </a:r>
            <a:r>
              <a:rPr lang="en-US" sz="3000" dirty="0" smtClean="0"/>
              <a:t/>
            </a:r>
            <a:br>
              <a:rPr lang="en-US" sz="3000" dirty="0" smtClean="0"/>
            </a:br>
            <a:r>
              <a:rPr lang="en-US" sz="3000" dirty="0" smtClean="0"/>
              <a:t>student, reporter, I.T. consultant, business consultant, computer programmer, office administrator, graphic designer</a:t>
            </a:r>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methods /</a:t>
            </a:r>
            <a:r>
              <a:rPr lang="en-US" dirty="0" smtClean="0">
                <a:solidFill>
                  <a:srgbClr val="000000"/>
                </a:solidFill>
                <a:latin typeface="Univers LT Std 55 (Headings)"/>
                <a:cs typeface="Univers LT Std 55 (Headings)"/>
              </a:rPr>
              <a:t> interviews</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11392352"/>
          </a:xfrm>
        </p:spPr>
        <p:txBody>
          <a:bodyPr/>
          <a:lstStyle/>
          <a:p>
            <a:pPr marL="0" indent="0">
              <a:buNone/>
            </a:pPr>
            <a:r>
              <a:rPr lang="en-US" sz="3000" b="1" dirty="0" smtClean="0">
                <a:solidFill>
                  <a:schemeClr val="tx1"/>
                </a:solidFill>
              </a:rPr>
              <a:t>aim: </a:t>
            </a:r>
            <a:r>
              <a:rPr lang="en-US" sz="3000" dirty="0" smtClean="0">
                <a:solidFill>
                  <a:schemeClr val="tx1"/>
                </a:solidFill>
              </a:rPr>
              <a:t>prompt discussion on range of issues</a:t>
            </a:r>
          </a:p>
          <a:p>
            <a:pPr marL="0" indent="0">
              <a:buNone/>
            </a:pPr>
            <a:r>
              <a:rPr lang="en-US" sz="3000" dirty="0" smtClean="0">
                <a:solidFill>
                  <a:schemeClr val="tx1"/>
                </a:solidFill>
              </a:rPr>
              <a:t/>
            </a:r>
            <a:br>
              <a:rPr lang="en-US" sz="3000" dirty="0" smtClean="0">
                <a:solidFill>
                  <a:schemeClr val="tx1"/>
                </a:solidFill>
              </a:rPr>
            </a:br>
            <a:r>
              <a:rPr lang="en-US" sz="3000" dirty="0" smtClean="0">
                <a:solidFill>
                  <a:schemeClr val="tx1"/>
                </a:solidFill>
              </a:rPr>
              <a:t>personal experiences</a:t>
            </a:r>
          </a:p>
          <a:p>
            <a:pPr marL="0" indent="0">
              <a:buNone/>
            </a:pPr>
            <a:r>
              <a:rPr lang="en-US" sz="1800" dirty="0" smtClean="0">
                <a:solidFill>
                  <a:schemeClr val="bg2">
                    <a:lumMod val="25000"/>
                  </a:schemeClr>
                </a:solidFill>
              </a:rPr>
              <a:t>When you think back to the past week, can you describe your experiences of when you used the </a:t>
            </a:r>
            <a:r>
              <a:rPr lang="en-US" sz="1800" dirty="0" err="1" smtClean="0">
                <a:solidFill>
                  <a:schemeClr val="bg2">
                    <a:lumMod val="25000"/>
                  </a:schemeClr>
                </a:solidFill>
              </a:rPr>
              <a:t>NextBus</a:t>
            </a:r>
            <a:r>
              <a:rPr lang="en-US" sz="1800" dirty="0" smtClean="0">
                <a:solidFill>
                  <a:schemeClr val="bg2">
                    <a:lumMod val="25000"/>
                  </a:schemeClr>
                </a:solidFill>
              </a:rPr>
              <a:t> system? For example, how do you access it? What time of day? Where were you? Did you encounter any problems? How did you deal with them?</a:t>
            </a:r>
            <a:r>
              <a:rPr lang="en-US" sz="1800" dirty="0" smtClean="0">
                <a:solidFill>
                  <a:schemeClr val="bg2">
                    <a:lumMod val="25000"/>
                  </a:schemeClr>
                </a:solidFill>
              </a:rPr>
              <a:t> </a:t>
            </a:r>
          </a:p>
          <a:p>
            <a:pPr marL="0" indent="0">
              <a:buNone/>
            </a:pPr>
            <a:r>
              <a:rPr lang="en-US" sz="3000" dirty="0" smtClean="0">
                <a:solidFill>
                  <a:schemeClr val="tx1"/>
                </a:solidFill>
              </a:rPr>
              <a:t>contextual factors</a:t>
            </a:r>
          </a:p>
          <a:p>
            <a:pPr marL="0" indent="0">
              <a:buNone/>
            </a:pPr>
            <a:r>
              <a:rPr lang="en-US" sz="1800" dirty="0" smtClean="0">
                <a:solidFill>
                  <a:srgbClr val="3E3E3E"/>
                </a:solidFill>
              </a:rPr>
              <a:t>When you think about the last time you got on the bus, what were you doing when you got on it? For example, did you have your hands full</a:t>
            </a:r>
            <a:r>
              <a:rPr lang="en-US" sz="1800" dirty="0" smtClean="0">
                <a:solidFill>
                  <a:srgbClr val="3E3E3E"/>
                </a:solidFill>
              </a:rPr>
              <a:t> </a:t>
            </a:r>
            <a:r>
              <a:rPr lang="en-US" sz="1800" i="1" dirty="0" smtClean="0"/>
              <a:t>(</a:t>
            </a:r>
            <a:r>
              <a:rPr lang="en-US" sz="1800" dirty="0" smtClean="0">
                <a:solidFill>
                  <a:srgbClr val="3E3E3E"/>
                </a:solidFill>
              </a:rPr>
              <a:t>with groceries or your cell phone, etc..)? What about over the past week?</a:t>
            </a:r>
            <a:r>
              <a:rPr lang="en-US" sz="1800" dirty="0" smtClean="0">
                <a:solidFill>
                  <a:srgbClr val="3E3E3E"/>
                </a:solidFill>
              </a:rPr>
              <a:t> </a:t>
            </a:r>
          </a:p>
          <a:p>
            <a:pPr marL="0" indent="0">
              <a:buNone/>
            </a:pPr>
            <a:r>
              <a:rPr lang="en-US" sz="3000" dirty="0" smtClean="0">
                <a:solidFill>
                  <a:schemeClr val="tx1"/>
                </a:solidFill>
              </a:rPr>
              <a:t>patterns of use</a:t>
            </a:r>
          </a:p>
          <a:p>
            <a:pPr marL="0" indent="0">
              <a:buNone/>
            </a:pPr>
            <a:r>
              <a:rPr lang="en-US" sz="1800" dirty="0" smtClean="0">
                <a:solidFill>
                  <a:srgbClr val="3E3E3E"/>
                </a:solidFill>
              </a:rPr>
              <a:t>Can you compare and contrast previous bus riding experiences to using </a:t>
            </a:r>
            <a:r>
              <a:rPr lang="en-US" sz="1800" dirty="0" err="1" smtClean="0">
                <a:solidFill>
                  <a:srgbClr val="3E3E3E"/>
                </a:solidFill>
              </a:rPr>
              <a:t>NextBus</a:t>
            </a:r>
            <a:r>
              <a:rPr lang="en-US" sz="1800" dirty="0" smtClean="0">
                <a:solidFill>
                  <a:srgbClr val="3E3E3E"/>
                </a:solidFill>
              </a:rPr>
              <a:t>? For example, has </a:t>
            </a:r>
            <a:r>
              <a:rPr lang="en-US" sz="1800" dirty="0" err="1" smtClean="0">
                <a:solidFill>
                  <a:srgbClr val="3E3E3E"/>
                </a:solidFill>
              </a:rPr>
              <a:t>NextBus</a:t>
            </a:r>
            <a:r>
              <a:rPr lang="en-US" sz="1800" dirty="0" smtClean="0">
                <a:solidFill>
                  <a:srgbClr val="3E3E3E"/>
                </a:solidFill>
              </a:rPr>
              <a:t> motivated you to ride the bus less, more, or about the same compared to before it was implemented? </a:t>
            </a:r>
            <a:endParaRPr lang="en-US" sz="1800" dirty="0" smtClean="0">
              <a:solidFill>
                <a:srgbClr val="3E3E3E"/>
              </a:solidFill>
            </a:endParaRPr>
          </a:p>
          <a:p>
            <a:pPr marL="0" indent="0">
              <a:buNone/>
            </a:pPr>
            <a:endParaRPr lang="en-US" sz="3000" dirty="0" smtClean="0">
              <a:solidFill>
                <a:schemeClr val="tx1"/>
              </a:solidFill>
            </a:endParaRPr>
          </a:p>
          <a:p>
            <a:pPr marL="0" indent="0">
              <a:buNone/>
            </a:pPr>
            <a:endParaRPr lang="en-US" sz="3000" dirty="0" smtClean="0">
              <a:solidFill>
                <a:schemeClr val="tx1"/>
              </a:solidFill>
            </a:endParaRPr>
          </a:p>
          <a:p>
            <a:pPr marL="0" indent="0">
              <a:buNone/>
            </a:pPr>
            <a:r>
              <a:rPr lang="en-US" sz="3000" dirty="0" smtClean="0">
                <a:solidFill>
                  <a:schemeClr val="tx1"/>
                </a:solidFill>
              </a:rPr>
              <a:t> </a:t>
            </a:r>
          </a:p>
          <a:p>
            <a:pPr marL="0" indent="0">
              <a:buNone/>
            </a:pPr>
            <a:endParaRPr lang="en-US" sz="3000" dirty="0" smtClean="0">
              <a:solidFill>
                <a:schemeClr val="tx1"/>
              </a:solidFill>
            </a:endParaRPr>
          </a:p>
          <a:p>
            <a:pPr marL="0" indent="0">
              <a:buNone/>
            </a:pPr>
            <a:endParaRPr lang="en-US" sz="3000" dirty="0" smtClean="0">
              <a:solidFill>
                <a:schemeClr val="tx1"/>
              </a:solidFill>
            </a:endParaRPr>
          </a:p>
          <a:p>
            <a:pPr marL="0" indent="0">
              <a:buNone/>
            </a:pPr>
            <a:endParaRPr lang="en-US" sz="3000" dirty="0" smtClean="0">
              <a:solidFill>
                <a:schemeClr val="tx1"/>
              </a:solidFill>
            </a:endParaRPr>
          </a:p>
          <a:p>
            <a:pPr marL="0" indent="0">
              <a:buNone/>
            </a:pPr>
            <a:endParaRPr lang="en-US" sz="3000" dirty="0" smtClean="0">
              <a:solidFill>
                <a:schemeClr val="tx1"/>
              </a:solidFill>
            </a:endParaRPr>
          </a:p>
          <a:p>
            <a:pPr marL="0" indent="0">
              <a:buNone/>
            </a:pPr>
            <a:endParaRPr lang="en-US" sz="3000" dirty="0" smtClean="0">
              <a:solidFill>
                <a:schemeClr val="tx1"/>
              </a:solidFill>
            </a:endParaRPr>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methods /</a:t>
            </a:r>
            <a:r>
              <a:rPr lang="en-US" dirty="0" smtClean="0">
                <a:solidFill>
                  <a:srgbClr val="000000"/>
                </a:solidFill>
                <a:latin typeface="Univers LT Std 55 (Headings)"/>
                <a:cs typeface="Univers LT Std 55 (Headings)"/>
              </a:rPr>
              <a:t> </a:t>
            </a:r>
            <a:r>
              <a:rPr lang="en-US" dirty="0" smtClean="0">
                <a:solidFill>
                  <a:srgbClr val="000000"/>
                </a:solidFill>
                <a:latin typeface="Univers LT Std 55 (Headings)"/>
                <a:cs typeface="Univers LT Std 55 (Headings)"/>
              </a:rPr>
              <a:t>outcome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7625164"/>
          </a:xfrm>
        </p:spPr>
        <p:txBody>
          <a:bodyPr/>
          <a:lstStyle/>
          <a:p>
            <a:pPr marL="0" indent="0">
              <a:buNone/>
            </a:pPr>
            <a:r>
              <a:rPr lang="en-US" sz="3000" dirty="0" smtClean="0">
                <a:solidFill>
                  <a:schemeClr val="tx1"/>
                </a:solidFill>
              </a:rPr>
              <a:t>present examples that capture core themes</a:t>
            </a:r>
          </a:p>
          <a:p>
            <a:pPr marL="0" indent="0">
              <a:buNone/>
            </a:pPr>
            <a:endParaRPr lang="en-US" sz="3000" dirty="0" smtClean="0">
              <a:solidFill>
                <a:schemeClr val="tx1"/>
              </a:solidFill>
            </a:endParaRPr>
          </a:p>
          <a:p>
            <a:pPr marL="0" indent="0">
              <a:buNone/>
            </a:pPr>
            <a:r>
              <a:rPr lang="en-US" sz="3000" dirty="0" smtClean="0">
                <a:solidFill>
                  <a:schemeClr val="tx1"/>
                </a:solidFill>
              </a:rPr>
              <a:t>outline broader thematic design recommendations highlight key opportunities for future citizen-enabled AVL systems</a:t>
            </a:r>
          </a:p>
          <a:p>
            <a:pPr marL="0" indent="0">
              <a:buNone/>
            </a:pPr>
            <a:endParaRPr lang="en-US" sz="3000" dirty="0" smtClean="0">
              <a:solidFill>
                <a:schemeClr val="tx1"/>
              </a:solidFill>
            </a:endParaRPr>
          </a:p>
          <a:p>
            <a:pPr marL="0" indent="0">
              <a:buNone/>
            </a:pPr>
            <a:r>
              <a:rPr lang="en-US" sz="3000" dirty="0" smtClean="0">
                <a:solidFill>
                  <a:schemeClr val="tx1"/>
                </a:solidFill>
              </a:rPr>
              <a:t>  </a:t>
            </a:r>
          </a:p>
          <a:p>
            <a:pPr marL="0" indent="0">
              <a:buNone/>
            </a:pPr>
            <a:endParaRPr lang="en-US" sz="3000" dirty="0" smtClean="0">
              <a:solidFill>
                <a:schemeClr val="tx1"/>
              </a:solidFill>
            </a:endParaRPr>
          </a:p>
          <a:p>
            <a:pPr marL="0" indent="0">
              <a:buNone/>
            </a:pPr>
            <a:endParaRPr lang="en-US" sz="3000" dirty="0" smtClean="0">
              <a:solidFill>
                <a:schemeClr val="tx1"/>
              </a:solidFill>
            </a:endParaRPr>
          </a:p>
          <a:p>
            <a:pPr marL="0" indent="0">
              <a:buNone/>
            </a:pPr>
            <a:endParaRPr lang="en-US" sz="3000" dirty="0" smtClean="0">
              <a:solidFill>
                <a:schemeClr val="tx1"/>
              </a:solidFill>
            </a:endParaRPr>
          </a:p>
          <a:p>
            <a:pPr marL="0" indent="0">
              <a:buNone/>
            </a:pPr>
            <a:endParaRPr lang="en-US" sz="3000" dirty="0" smtClean="0">
              <a:solidFill>
                <a:schemeClr val="tx1"/>
              </a:solidFill>
            </a:endParaRPr>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methods /</a:t>
            </a:r>
            <a:r>
              <a:rPr lang="en-US" dirty="0" smtClean="0">
                <a:solidFill>
                  <a:srgbClr val="000000"/>
                </a:solidFill>
                <a:latin typeface="Univers LT Std 55 (Headings)"/>
                <a:cs typeface="Univers LT Std 55 (Headings)"/>
              </a:rPr>
              <a:t> technical component</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8153001"/>
          </a:xfrm>
        </p:spPr>
        <p:txBody>
          <a:bodyPr/>
          <a:lstStyle/>
          <a:p>
            <a:pPr marL="0" indent="0"/>
            <a:r>
              <a:rPr lang="en-US" sz="3000" dirty="0" smtClean="0"/>
              <a:t>   GPS - </a:t>
            </a:r>
            <a:r>
              <a:rPr lang="en-US" sz="3000" dirty="0" err="1" smtClean="0"/>
              <a:t>iPhone</a:t>
            </a:r>
            <a:r>
              <a:rPr lang="en-US" sz="3000" dirty="0" smtClean="0"/>
              <a:t> app (Trails)</a:t>
            </a:r>
          </a:p>
          <a:p>
            <a:pPr marL="0" indent="0"/>
            <a:r>
              <a:rPr lang="en-US" sz="3000" dirty="0" smtClean="0"/>
              <a:t>   Accelerometer - E-Watch</a:t>
            </a:r>
          </a:p>
          <a:p>
            <a:r>
              <a:rPr lang="en-US" dirty="0" smtClean="0"/>
              <a:t>Four scenarios</a:t>
            </a:r>
          </a:p>
          <a:p>
            <a:pPr lvl="1"/>
            <a:r>
              <a:rPr lang="en-US" dirty="0" smtClean="0"/>
              <a:t>1. Same bus, sitting together</a:t>
            </a:r>
          </a:p>
          <a:p>
            <a:pPr lvl="1"/>
            <a:r>
              <a:rPr lang="en-US" dirty="0" smtClean="0"/>
              <a:t>2. Same bus, front and back</a:t>
            </a:r>
          </a:p>
          <a:p>
            <a:pPr lvl="1"/>
            <a:r>
              <a:rPr lang="en-US" dirty="0" smtClean="0"/>
              <a:t>3. Different buses, back to back</a:t>
            </a:r>
          </a:p>
          <a:p>
            <a:pPr lvl="1"/>
            <a:r>
              <a:rPr lang="en-US" dirty="0" smtClean="0"/>
              <a:t>4. Different buses, crossing from opposite directions</a:t>
            </a:r>
          </a:p>
          <a:p>
            <a:pPr marL="0" indent="0"/>
            <a:endParaRPr lang="en-US" sz="3000" dirty="0" smtClean="0"/>
          </a:p>
          <a:p>
            <a:pPr marL="0" indent="0"/>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motivations </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5640006"/>
          </a:xfrm>
        </p:spPr>
        <p:txBody>
          <a:bodyPr/>
          <a:lstStyle/>
          <a:p>
            <a:pPr marL="514350" lvl="0" indent="-514350">
              <a:buNone/>
            </a:pPr>
            <a:endParaRPr lang="en-US" sz="3000" dirty="0" smtClean="0"/>
          </a:p>
          <a:p>
            <a:pPr marL="514350" lvl="0" indent="-514350">
              <a:buAutoNum type="arabicPeriod"/>
            </a:pPr>
            <a:r>
              <a:rPr lang="en-US" sz="3000" dirty="0" smtClean="0"/>
              <a:t>combined expense of owning a car and finding parking</a:t>
            </a:r>
            <a:endParaRPr lang="en-US" sz="2200" dirty="0" smtClean="0"/>
          </a:p>
          <a:p>
            <a:pPr marL="514350" lvl="0" indent="-514350" algn="ctr">
              <a:buNone/>
            </a:pPr>
            <a:endParaRPr lang="en-US" sz="2500" dirty="0" smtClean="0"/>
          </a:p>
          <a:p>
            <a:pPr marL="0" indent="0" algn="ctr">
              <a:buNone/>
            </a:pPr>
            <a:r>
              <a:rPr lang="en-US" sz="2500" dirty="0" smtClean="0"/>
              <a:t>“In </a:t>
            </a:r>
            <a:r>
              <a:rPr lang="en-US" sz="2500" dirty="0" smtClean="0"/>
              <a:t>San Francisco, it’s really difficult to park. Traffic in certain parts of the city can be really overwhelming. …</a:t>
            </a:r>
            <a:r>
              <a:rPr lang="en-US" sz="2500" dirty="0" smtClean="0">
                <a:solidFill>
                  <a:srgbClr val="227B00"/>
                </a:solidFill>
              </a:rPr>
              <a:t>it’s perfectly convenient to take [public] transit to get around now</a:t>
            </a:r>
            <a:r>
              <a:rPr lang="en-US" sz="2500" dirty="0" smtClean="0"/>
              <a:t>.” (</a:t>
            </a:r>
            <a:r>
              <a:rPr lang="en-US" sz="2500" b="1" dirty="0" smtClean="0"/>
              <a:t>P7</a:t>
            </a:r>
            <a:r>
              <a:rPr lang="en-US" sz="2500" dirty="0" smtClean="0"/>
              <a:t>) </a:t>
            </a:r>
            <a:endParaRPr lang="en-US" sz="25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motivations </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6863417"/>
          </a:xfrm>
        </p:spPr>
        <p:txBody>
          <a:bodyPr/>
          <a:lstStyle/>
          <a:p>
            <a:pPr marL="514350" lvl="0" indent="-514350">
              <a:buNone/>
            </a:pPr>
            <a:endParaRPr lang="en-US" sz="3000" dirty="0" smtClean="0"/>
          </a:p>
          <a:p>
            <a:pPr marL="514350" lvl="0" indent="-514350">
              <a:buAutoNum type="arabicPeriod"/>
            </a:pPr>
            <a:r>
              <a:rPr lang="en-US" sz="3000" dirty="0" smtClean="0"/>
              <a:t>combined expense of owning a car and finding parking</a:t>
            </a:r>
          </a:p>
          <a:p>
            <a:pPr marL="514350" lvl="0" indent="-514350">
              <a:buNone/>
            </a:pPr>
            <a:r>
              <a:rPr lang="en-US" sz="3000" dirty="0" smtClean="0"/>
              <a:t>	secondary motivation </a:t>
            </a:r>
            <a:r>
              <a:rPr lang="en-US" sz="3000" dirty="0" err="1" smtClean="0">
                <a:sym typeface="Wingdings"/>
              </a:rPr>
              <a:t></a:t>
            </a:r>
            <a:r>
              <a:rPr lang="en-US" sz="3000" dirty="0" smtClean="0">
                <a:sym typeface="Wingdings"/>
              </a:rPr>
              <a:t> sustainability </a:t>
            </a:r>
            <a:r>
              <a:rPr lang="en-US" sz="2200" dirty="0" smtClean="0">
                <a:sym typeface="Wingdings"/>
              </a:rPr>
              <a:t>(P2, P3, P4)</a:t>
            </a:r>
            <a:endParaRPr lang="en-US" sz="2200" dirty="0" smtClean="0"/>
          </a:p>
          <a:p>
            <a:pPr marL="514350" lvl="0" indent="-514350" algn="ctr">
              <a:buNone/>
            </a:pPr>
            <a:endParaRPr lang="en-US" sz="2500" dirty="0" smtClean="0"/>
          </a:p>
          <a:p>
            <a:pPr marL="0" indent="0" algn="ctr">
              <a:buNone/>
            </a:pPr>
            <a:r>
              <a:rPr lang="en-US" sz="2500" dirty="0" smtClean="0"/>
              <a:t>“One </a:t>
            </a:r>
            <a:r>
              <a:rPr lang="en-US" sz="2500" dirty="0" smtClean="0"/>
              <a:t>of the biggest </a:t>
            </a:r>
            <a:r>
              <a:rPr lang="en-US" sz="2500" dirty="0" smtClean="0">
                <a:solidFill>
                  <a:schemeClr val="tx1"/>
                </a:solidFill>
              </a:rPr>
              <a:t>problems </a:t>
            </a:r>
            <a:r>
              <a:rPr lang="en-US" sz="2500" dirty="0" smtClean="0"/>
              <a:t>I had</a:t>
            </a:r>
            <a:r>
              <a:rPr lang="en-US" sz="2500" dirty="0" smtClean="0"/>
              <a:t> was </a:t>
            </a:r>
            <a:r>
              <a:rPr lang="en-US" sz="2500" dirty="0" smtClean="0">
                <a:solidFill>
                  <a:srgbClr val="FF0000"/>
                </a:solidFill>
              </a:rPr>
              <a:t>getting around and getting places on time </a:t>
            </a:r>
            <a:r>
              <a:rPr lang="en-US" sz="2500" dirty="0" smtClean="0"/>
              <a:t>[on the bus]. …I hate to drive but sometimes I would have to. …We recently got rid of one of our cars, you know we’re trying to live be more green. …</a:t>
            </a:r>
            <a:r>
              <a:rPr lang="en-US" sz="2500" dirty="0" smtClean="0">
                <a:solidFill>
                  <a:srgbClr val="227B00"/>
                </a:solidFill>
              </a:rPr>
              <a:t>I use the bus system to pretty much get around everywhere now</a:t>
            </a:r>
            <a:r>
              <a:rPr lang="en-US" sz="2500" dirty="0" smtClean="0"/>
              <a:t>” (</a:t>
            </a:r>
            <a:r>
              <a:rPr lang="en-US" sz="2500" b="1" dirty="0" smtClean="0"/>
              <a:t>P4</a:t>
            </a:r>
            <a:r>
              <a:rPr lang="en-US" sz="2500" dirty="0" smtClean="0"/>
              <a:t>) </a:t>
            </a:r>
            <a:r>
              <a:rPr lang="en-US" sz="2500" dirty="0" smtClean="0"/>
              <a:t> </a:t>
            </a:r>
            <a:endParaRPr lang="en-US" sz="25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motivations </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6771084"/>
          </a:xfrm>
        </p:spPr>
        <p:txBody>
          <a:bodyPr/>
          <a:lstStyle/>
          <a:p>
            <a:pPr marL="514350" lvl="0" indent="-514350">
              <a:buNone/>
            </a:pPr>
            <a:endParaRPr lang="en-US" sz="3000" dirty="0" smtClean="0"/>
          </a:p>
          <a:p>
            <a:pPr marL="514350" lvl="0" indent="-514350">
              <a:buNone/>
            </a:pPr>
            <a:r>
              <a:rPr lang="en-US" sz="3000" dirty="0" smtClean="0">
                <a:solidFill>
                  <a:schemeClr val="accent4"/>
                </a:solidFill>
              </a:rPr>
              <a:t>2.</a:t>
            </a:r>
            <a:r>
              <a:rPr lang="en-US" sz="3000" dirty="0" smtClean="0"/>
              <a:t>  value of real time bus location information</a:t>
            </a:r>
            <a:endParaRPr lang="en-US" sz="2200" dirty="0" smtClean="0"/>
          </a:p>
          <a:p>
            <a:pPr marL="514350" lvl="0" indent="-514350" algn="ctr">
              <a:buNone/>
            </a:pPr>
            <a:endParaRPr lang="en-US" sz="2500" dirty="0" smtClean="0"/>
          </a:p>
          <a:p>
            <a:pPr marL="514350" lvl="0" indent="-514350" algn="ctr">
              <a:buNone/>
            </a:pPr>
            <a:r>
              <a:rPr lang="en-US" sz="2500" dirty="0" smtClean="0"/>
              <a:t>“It </a:t>
            </a:r>
            <a:r>
              <a:rPr lang="en-US" sz="2500" dirty="0" smtClean="0"/>
              <a:t>was like night and day once they installed it. </a:t>
            </a:r>
            <a:r>
              <a:rPr lang="en-US" sz="2500" dirty="0" smtClean="0">
                <a:solidFill>
                  <a:srgbClr val="008000"/>
                </a:solidFill>
              </a:rPr>
              <a:t>I can't imagine trying to get around now without it.</a:t>
            </a:r>
            <a:r>
              <a:rPr lang="en-US" sz="2500" dirty="0" smtClean="0"/>
              <a:t> ...</a:t>
            </a:r>
            <a:r>
              <a:rPr lang="en-US" sz="2500" dirty="0" smtClean="0">
                <a:solidFill>
                  <a:srgbClr val="008000"/>
                </a:solidFill>
              </a:rPr>
              <a:t>I don't think I would ride the bus nearly otherwise</a:t>
            </a:r>
            <a:r>
              <a:rPr lang="en-US" sz="2500" dirty="0" smtClean="0"/>
              <a:t>” (</a:t>
            </a:r>
            <a:r>
              <a:rPr lang="en-US" sz="2500" b="1" dirty="0" smtClean="0"/>
              <a:t>P3</a:t>
            </a:r>
            <a:r>
              <a:rPr lang="en-US" sz="2500" dirty="0" smtClean="0"/>
              <a:t>)</a:t>
            </a:r>
            <a:r>
              <a:rPr lang="en-US" sz="2500" dirty="0" smtClean="0"/>
              <a:t> </a:t>
            </a:r>
          </a:p>
          <a:p>
            <a:pPr marL="514350" lvl="0" indent="-514350" algn="ctr">
              <a:buNone/>
            </a:pPr>
            <a:endParaRPr lang="en-US" sz="2500" dirty="0" smtClean="0"/>
          </a:p>
          <a:p>
            <a:pPr marL="514350" lvl="0" indent="-514350" algn="ctr">
              <a:buNone/>
            </a:pPr>
            <a:r>
              <a:rPr lang="en-US" sz="2500" dirty="0" smtClean="0"/>
              <a:t>“I’m </a:t>
            </a:r>
            <a:r>
              <a:rPr lang="en-US" sz="2500" dirty="0" smtClean="0">
                <a:solidFill>
                  <a:srgbClr val="008000"/>
                </a:solidFill>
              </a:rPr>
              <a:t>much more likely to</a:t>
            </a:r>
            <a:r>
              <a:rPr lang="en-US" sz="2500" dirty="0" smtClean="0">
                <a:solidFill>
                  <a:srgbClr val="008000"/>
                </a:solidFill>
              </a:rPr>
              <a:t> ride the bus when </a:t>
            </a:r>
            <a:r>
              <a:rPr lang="en-US" sz="2500" dirty="0" smtClean="0">
                <a:solidFill>
                  <a:srgbClr val="008000"/>
                </a:solidFill>
              </a:rPr>
              <a:t>I know exactly when it’s going to be there </a:t>
            </a:r>
            <a:r>
              <a:rPr lang="en-US" sz="2500" dirty="0" smtClean="0"/>
              <a:t>as opposed to standing around for half an hour”</a:t>
            </a:r>
            <a:r>
              <a:rPr lang="en-US" sz="2500" dirty="0" smtClean="0"/>
              <a:t> (</a:t>
            </a:r>
            <a:r>
              <a:rPr lang="en-US" sz="2500" b="1" dirty="0" smtClean="0"/>
              <a:t>P8</a:t>
            </a:r>
            <a:r>
              <a:rPr lang="en-US" sz="2500" dirty="0" smtClean="0"/>
              <a:t>)</a:t>
            </a:r>
          </a:p>
          <a:p>
            <a:pPr marL="514350" lvl="0" indent="-514350" algn="ctr">
              <a:buNone/>
            </a:pPr>
            <a:endParaRPr lang="en-US" sz="25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context of use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8460779"/>
          </a:xfrm>
        </p:spPr>
        <p:txBody>
          <a:bodyPr/>
          <a:lstStyle/>
          <a:p>
            <a:pPr marL="514350" lvl="0" indent="-514350">
              <a:buNone/>
            </a:pPr>
            <a:r>
              <a:rPr lang="en-US" sz="3000" b="1" dirty="0" smtClean="0"/>
              <a:t>Three distinct situations</a:t>
            </a:r>
          </a:p>
          <a:p>
            <a:pPr marL="514350" lvl="0" indent="-514350">
              <a:buAutoNum type="arabicPeriod"/>
            </a:pPr>
            <a:r>
              <a:rPr lang="en-US" sz="2500" dirty="0" smtClean="0"/>
              <a:t>home</a:t>
            </a:r>
          </a:p>
          <a:p>
            <a:pPr marL="514350" lvl="0" indent="-514350">
              <a:buAutoNum type="arabicPeriod"/>
            </a:pPr>
            <a:r>
              <a:rPr lang="en-US" sz="2500" dirty="0" smtClean="0"/>
              <a:t>terminal destination returning to home (e.g. work)</a:t>
            </a:r>
          </a:p>
          <a:p>
            <a:pPr marL="514350" lvl="0" indent="-514350">
              <a:buAutoNum type="arabicPeriod"/>
            </a:pPr>
            <a:r>
              <a:rPr lang="en-US" sz="2500" dirty="0" smtClean="0"/>
              <a:t>navigating through an urban setting (to find most optimal route)</a:t>
            </a:r>
          </a:p>
          <a:p>
            <a:pPr marL="514350" lvl="0" indent="-514350">
              <a:buAutoNum type="arabicPeriod"/>
            </a:pPr>
            <a:endParaRPr lang="en-US" sz="2200" dirty="0" smtClean="0"/>
          </a:p>
          <a:p>
            <a:pPr marL="514350" lvl="0" indent="-514350">
              <a:buNone/>
            </a:pPr>
            <a:r>
              <a:rPr lang="en-US" sz="3000" b="1" dirty="0" smtClean="0"/>
              <a:t>Platforms</a:t>
            </a:r>
          </a:p>
          <a:p>
            <a:pPr marL="514350" lvl="0" indent="-514350">
              <a:buNone/>
            </a:pPr>
            <a:r>
              <a:rPr lang="en-US" sz="2500" dirty="0" smtClean="0"/>
              <a:t>personal </a:t>
            </a:r>
            <a:r>
              <a:rPr lang="en-US" sz="2500" dirty="0" smtClean="0"/>
              <a:t>computers (</a:t>
            </a:r>
            <a:r>
              <a:rPr lang="en-US" sz="2500" b="1" dirty="0" smtClean="0"/>
              <a:t>P1-P8</a:t>
            </a:r>
            <a:r>
              <a:rPr lang="en-US" sz="2500" dirty="0" smtClean="0"/>
              <a:t>)</a:t>
            </a:r>
          </a:p>
          <a:p>
            <a:pPr marL="514350" lvl="0" indent="-514350">
              <a:buNone/>
            </a:pPr>
            <a:r>
              <a:rPr lang="en-US" sz="2500" dirty="0" smtClean="0"/>
              <a:t>work </a:t>
            </a:r>
            <a:r>
              <a:rPr lang="en-US" sz="2500" dirty="0" smtClean="0"/>
              <a:t>computers (</a:t>
            </a:r>
            <a:r>
              <a:rPr lang="en-US" sz="2500" b="1" dirty="0" smtClean="0"/>
              <a:t>P1, P2, P3, P4</a:t>
            </a:r>
            <a:r>
              <a:rPr lang="en-US" sz="2500" dirty="0" smtClean="0"/>
              <a:t>)</a:t>
            </a:r>
            <a:r>
              <a:rPr lang="en-US" sz="2500" dirty="0" smtClean="0"/>
              <a:t> </a:t>
            </a:r>
          </a:p>
          <a:p>
            <a:pPr marL="514350" lvl="0" indent="-514350">
              <a:buNone/>
            </a:pPr>
            <a:r>
              <a:rPr lang="en-US" sz="2500" dirty="0" smtClean="0"/>
              <a:t>mobile </a:t>
            </a:r>
            <a:r>
              <a:rPr lang="en-US" sz="2500" dirty="0" smtClean="0"/>
              <a:t>phones,</a:t>
            </a:r>
            <a:r>
              <a:rPr lang="en-US" sz="2500" dirty="0" smtClean="0"/>
              <a:t> </a:t>
            </a:r>
          </a:p>
          <a:p>
            <a:pPr marL="514350" lvl="0" indent="-514350">
              <a:buNone/>
            </a:pPr>
            <a:r>
              <a:rPr lang="en-US" sz="2500" dirty="0" smtClean="0"/>
              <a:t>low</a:t>
            </a:r>
            <a:r>
              <a:rPr lang="en-US" sz="2500" dirty="0" smtClean="0"/>
              <a:t>-end cell phones (</a:t>
            </a:r>
            <a:r>
              <a:rPr lang="en-US" sz="2500" b="1" dirty="0" smtClean="0"/>
              <a:t>P1, P4</a:t>
            </a:r>
            <a:r>
              <a:rPr lang="en-US" sz="2500" dirty="0" smtClean="0"/>
              <a:t>)</a:t>
            </a:r>
            <a:r>
              <a:rPr lang="en-US" sz="2500" dirty="0" smtClean="0"/>
              <a:t> </a:t>
            </a:r>
          </a:p>
          <a:p>
            <a:pPr marL="514350" lvl="0" indent="-514350">
              <a:buNone/>
            </a:pPr>
            <a:r>
              <a:rPr lang="en-US" sz="2500" dirty="0" smtClean="0"/>
              <a:t>GPS</a:t>
            </a:r>
            <a:r>
              <a:rPr lang="en-US" sz="2500" dirty="0" smtClean="0"/>
              <a:t>-enabled smart phones (</a:t>
            </a:r>
            <a:r>
              <a:rPr lang="en-US" sz="2500" b="1" dirty="0" smtClean="0"/>
              <a:t>P3, P5, P7, P8</a:t>
            </a:r>
            <a:r>
              <a:rPr lang="en-US" sz="2500" dirty="0" smtClean="0"/>
              <a:t>) </a:t>
            </a:r>
            <a:endParaRPr lang="en-US" sz="2500" dirty="0" smtClean="0"/>
          </a:p>
          <a:p>
            <a:pPr marL="514350" lvl="0" indent="-514350" algn="ctr">
              <a:buNone/>
            </a:pPr>
            <a:endParaRPr lang="en-US" sz="2500" dirty="0" smtClean="0"/>
          </a:p>
          <a:p>
            <a:pPr marL="514350" lvl="0" indent="-514350" algn="ctr">
              <a:buNone/>
            </a:pPr>
            <a:endParaRPr lang="en-US" sz="25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intro + motivation </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6143733"/>
          </a:xfrm>
        </p:spPr>
        <p:txBody>
          <a:bodyPr/>
          <a:lstStyle/>
          <a:p>
            <a:pPr marL="50800" indent="-50800">
              <a:buNone/>
            </a:pPr>
            <a:r>
              <a:rPr lang="en-US" dirty="0" smtClean="0"/>
              <a:t>automobiles = </a:t>
            </a:r>
            <a:r>
              <a:rPr lang="en-US" dirty="0" smtClean="0">
                <a:solidFill>
                  <a:srgbClr val="FF0000"/>
                </a:solidFill>
              </a:rPr>
              <a:t>CO2</a:t>
            </a:r>
          </a:p>
          <a:p>
            <a:pPr marL="50800" indent="-50800">
              <a:buNone/>
            </a:pPr>
            <a:endParaRPr lang="en-US" dirty="0" smtClean="0"/>
          </a:p>
          <a:p>
            <a:pPr marL="50800" indent="-50800">
              <a:buNone/>
            </a:pPr>
            <a:r>
              <a:rPr lang="en-US" dirty="0" smtClean="0"/>
              <a:t>US cars emit more than 333 million tons of carbon dioxide each year</a:t>
            </a:r>
          </a:p>
          <a:p>
            <a:pPr marL="50800" indent="-50800">
              <a:buNone/>
            </a:pPr>
            <a:endParaRPr lang="en-US" dirty="0" smtClean="0"/>
          </a:p>
          <a:p>
            <a:pPr marL="50800" indent="-50800">
              <a:buNone/>
            </a:pPr>
            <a:r>
              <a:rPr lang="en-US" dirty="0" smtClean="0"/>
              <a:t>accounts for more than 20 percent of the nation’s total carbon dioxide emissions </a:t>
            </a:r>
          </a:p>
          <a:p>
            <a:pPr marL="50800" indent="-50800">
              <a:buNone/>
            </a:pPr>
            <a:endParaRPr lang="en-US" dirty="0" smtClean="0"/>
          </a:p>
          <a:p>
            <a:pPr>
              <a:buNone/>
            </a:pPr>
            <a:r>
              <a:rPr lang="en-US" sz="1600" dirty="0" smtClean="0"/>
              <a:t>Environmental Defense Fund http://</a:t>
            </a:r>
            <a:r>
              <a:rPr lang="en-US" sz="1600" dirty="0" err="1" smtClean="0"/>
              <a:t>www.edf.org/page.cfm?tagID</a:t>
            </a:r>
            <a:r>
              <a:rPr lang="en-US" sz="1600" dirty="0" smtClean="0"/>
              <a:t>=1135</a:t>
            </a:r>
          </a:p>
          <a:p>
            <a:pPr>
              <a:buNone/>
            </a:pPr>
            <a:r>
              <a:rPr lang="en-US" sz="1600" dirty="0" err="1" smtClean="0"/>
              <a:t>Sagar</a:t>
            </a:r>
            <a:r>
              <a:rPr lang="en-US" sz="1600" dirty="0" smtClean="0"/>
              <a:t>, A.D. (1995). Automobiles and global warming: Alternative fuels and other options for carbon dioxide emissions reduction. </a:t>
            </a:r>
            <a:r>
              <a:rPr lang="en-US" sz="1600" i="1" dirty="0" smtClean="0"/>
              <a:t>Environmental Impact Assessment Review</a:t>
            </a:r>
            <a:r>
              <a:rPr lang="en-US" sz="1600" dirty="0" smtClean="0"/>
              <a:t> 15, 241-274.</a:t>
            </a:r>
          </a:p>
          <a:p>
            <a:pPr marL="50800" indent="-50800">
              <a:buNone/>
            </a:pPr>
            <a:endParaRPr lang="en-US" dirty="0" smtClean="0"/>
          </a:p>
          <a:p>
            <a:pPr marL="50800" indent="-50800">
              <a:buNone/>
            </a:pP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context of use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7394331"/>
          </a:xfrm>
        </p:spPr>
        <p:txBody>
          <a:bodyPr/>
          <a:lstStyle/>
          <a:p>
            <a:pPr marL="514350" lvl="0" indent="-514350">
              <a:buNone/>
            </a:pPr>
            <a:r>
              <a:rPr lang="en-US" sz="3000" b="1" dirty="0" smtClean="0"/>
              <a:t>Home</a:t>
            </a:r>
          </a:p>
          <a:p>
            <a:pPr marL="0" lvl="0" indent="0">
              <a:buNone/>
            </a:pPr>
            <a:r>
              <a:rPr lang="en-US" sz="2500" dirty="0" smtClean="0"/>
              <a:t>All participants reported using their personal computer when accessing </a:t>
            </a:r>
            <a:r>
              <a:rPr lang="en-US" sz="2500" dirty="0" err="1" smtClean="0"/>
              <a:t>NextBus</a:t>
            </a:r>
            <a:r>
              <a:rPr lang="en-US" sz="2500" dirty="0" smtClean="0"/>
              <a:t> from home.</a:t>
            </a:r>
          </a:p>
          <a:p>
            <a:pPr marL="0" lvl="0" indent="0">
              <a:buNone/>
            </a:pPr>
            <a:endParaRPr lang="en-US" sz="2500" dirty="0" smtClean="0"/>
          </a:p>
          <a:p>
            <a:pPr marL="0" lvl="0" indent="0">
              <a:buNone/>
            </a:pPr>
            <a:r>
              <a:rPr lang="en-US" sz="2500" dirty="0" smtClean="0"/>
              <a:t>“</a:t>
            </a:r>
            <a:r>
              <a:rPr lang="en-US" sz="2500" dirty="0" smtClean="0"/>
              <a:t>Everyday I wake up and get ready to go to campus and check online [on my computer] to see when the bus is coming. …I leave about 5 minutes before it comes so I don’t have to wait. ..if the site is down, if it’s not important, </a:t>
            </a:r>
            <a:r>
              <a:rPr lang="en-US" sz="2500" dirty="0" smtClean="0">
                <a:solidFill>
                  <a:srgbClr val="FF0000"/>
                </a:solidFill>
              </a:rPr>
              <a:t>I probably won’t just go wait </a:t>
            </a:r>
            <a:r>
              <a:rPr lang="en-US" sz="2500" dirty="0" smtClean="0"/>
              <a:t>[at the bus stop]” (</a:t>
            </a:r>
            <a:r>
              <a:rPr lang="en-US" sz="2500" b="1" dirty="0" smtClean="0"/>
              <a:t>P4</a:t>
            </a:r>
            <a:r>
              <a:rPr lang="en-US" sz="2500" dirty="0" smtClean="0"/>
              <a:t>) </a:t>
            </a:r>
          </a:p>
          <a:p>
            <a:pPr marL="0" lvl="0" indent="0">
              <a:buNone/>
            </a:pPr>
            <a:endParaRPr lang="en-US" sz="2500" dirty="0" smtClean="0"/>
          </a:p>
          <a:p>
            <a:pPr marL="0" lvl="0" indent="0">
              <a:buNone/>
            </a:pPr>
            <a:r>
              <a:rPr lang="en-US" sz="2500" dirty="0" smtClean="0"/>
              <a:t>“</a:t>
            </a:r>
            <a:r>
              <a:rPr lang="en-US" sz="2500" dirty="0" smtClean="0"/>
              <a:t>If I’m in my home, I use </a:t>
            </a:r>
            <a:r>
              <a:rPr lang="en-US" sz="2500" dirty="0" err="1" smtClean="0"/>
              <a:t>NextBus</a:t>
            </a:r>
            <a:r>
              <a:rPr lang="en-US" sz="2500" dirty="0" smtClean="0"/>
              <a:t> online to see when I can leave to catch a bus. …The computer is what I go to first” (</a:t>
            </a:r>
            <a:r>
              <a:rPr lang="en-US" sz="2500" b="1" dirty="0" smtClean="0"/>
              <a:t>P8</a:t>
            </a:r>
            <a:r>
              <a:rPr lang="en-US" sz="2500" dirty="0" smtClean="0"/>
              <a:t>). </a:t>
            </a:r>
            <a:endParaRPr lang="en-US" sz="2500" dirty="0" smtClean="0"/>
          </a:p>
          <a:p>
            <a:pPr marL="514350" lvl="0" indent="-514350" algn="ctr">
              <a:buNone/>
            </a:pPr>
            <a:endParaRPr lang="en-US" sz="25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context of use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6711069"/>
          </a:xfrm>
        </p:spPr>
        <p:txBody>
          <a:bodyPr/>
          <a:lstStyle/>
          <a:p>
            <a:pPr marL="514350" lvl="0" indent="-514350">
              <a:buNone/>
            </a:pPr>
            <a:r>
              <a:rPr lang="en-US" sz="3000" b="1" dirty="0" smtClean="0"/>
              <a:t>Work</a:t>
            </a:r>
          </a:p>
          <a:p>
            <a:pPr marL="0" lvl="0" indent="0">
              <a:buNone/>
            </a:pPr>
            <a:r>
              <a:rPr lang="en-US" sz="2500" dirty="0" smtClean="0"/>
              <a:t>Participants frequently reported using PCs to check </a:t>
            </a:r>
            <a:r>
              <a:rPr lang="en-US" sz="2500" dirty="0" err="1" smtClean="0"/>
              <a:t>NextBus</a:t>
            </a:r>
            <a:r>
              <a:rPr lang="en-US" sz="2500" dirty="0" smtClean="0"/>
              <a:t> when at work and planning their journeys back home</a:t>
            </a:r>
          </a:p>
          <a:p>
            <a:pPr marL="0" lvl="0" indent="0">
              <a:buNone/>
            </a:pPr>
            <a:endParaRPr lang="en-US" sz="2500" dirty="0" smtClean="0"/>
          </a:p>
          <a:p>
            <a:pPr marL="0" lvl="0" indent="0">
              <a:buNone/>
            </a:pPr>
            <a:r>
              <a:rPr lang="en-US" sz="2500" dirty="0" smtClean="0"/>
              <a:t>“I </a:t>
            </a:r>
            <a:r>
              <a:rPr lang="en-US" sz="2500" dirty="0" smtClean="0"/>
              <a:t>check it everyday before leaving work, sometimes a couple times …</a:t>
            </a:r>
            <a:r>
              <a:rPr lang="en-US" sz="2500" dirty="0" smtClean="0">
                <a:solidFill>
                  <a:srgbClr val="FF0000"/>
                </a:solidFill>
              </a:rPr>
              <a:t>I don’t want to miss the bus you know but I’m not in a hurry to wait</a:t>
            </a:r>
            <a:r>
              <a:rPr lang="en-US" sz="2500" dirty="0" smtClean="0"/>
              <a:t>” (</a:t>
            </a:r>
            <a:r>
              <a:rPr lang="en-US" sz="2500" b="1" dirty="0" smtClean="0"/>
              <a:t>P4</a:t>
            </a:r>
            <a:r>
              <a:rPr lang="en-US" sz="2500" dirty="0" smtClean="0"/>
              <a:t>)  </a:t>
            </a:r>
          </a:p>
          <a:p>
            <a:pPr marL="0" lvl="0" indent="0">
              <a:buNone/>
            </a:pPr>
            <a:endParaRPr lang="en-US" sz="2500" dirty="0" smtClean="0"/>
          </a:p>
          <a:p>
            <a:pPr marL="0" lvl="0" indent="0">
              <a:buNone/>
            </a:pPr>
            <a:r>
              <a:rPr lang="en-US" sz="2500" dirty="0" smtClean="0"/>
              <a:t>“yeah well sometimes it’s down. I hate that. …</a:t>
            </a:r>
            <a:r>
              <a:rPr lang="en-US" sz="2500" dirty="0" smtClean="0">
                <a:solidFill>
                  <a:srgbClr val="FF0000"/>
                </a:solidFill>
              </a:rPr>
              <a:t>I usually try to get a ride from somewhere here [at office]</a:t>
            </a:r>
            <a:r>
              <a:rPr lang="en-US" sz="2500" dirty="0" smtClean="0"/>
              <a:t>. …if I can’t I walk down [to the stop] and wait” (</a:t>
            </a:r>
            <a:r>
              <a:rPr lang="en-US" sz="2500" b="1" dirty="0" smtClean="0"/>
              <a:t>P1</a:t>
            </a:r>
            <a:r>
              <a:rPr lang="en-US" sz="2500" dirty="0" smtClean="0"/>
              <a:t>) </a:t>
            </a:r>
            <a:endParaRPr lang="en-US" sz="25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context of use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5478423"/>
          </a:xfrm>
        </p:spPr>
        <p:txBody>
          <a:bodyPr/>
          <a:lstStyle/>
          <a:p>
            <a:pPr marL="514350" lvl="0" indent="-514350">
              <a:buNone/>
            </a:pPr>
            <a:r>
              <a:rPr lang="en-US" sz="3000" b="1" dirty="0" smtClean="0"/>
              <a:t>Urban Setting</a:t>
            </a:r>
          </a:p>
          <a:p>
            <a:pPr marL="0" lvl="0" indent="0">
              <a:buNone/>
            </a:pPr>
            <a:r>
              <a:rPr lang="en-US" sz="2500" dirty="0" smtClean="0"/>
              <a:t>Participants frequently reported using PCs to check </a:t>
            </a:r>
            <a:r>
              <a:rPr lang="en-US" sz="2500" dirty="0" err="1" smtClean="0"/>
              <a:t>NextBus</a:t>
            </a:r>
            <a:r>
              <a:rPr lang="en-US" sz="2500" dirty="0" smtClean="0"/>
              <a:t> when at work and planning their journeys back home</a:t>
            </a:r>
          </a:p>
          <a:p>
            <a:pPr marL="0" lvl="0" indent="0">
              <a:buNone/>
            </a:pPr>
            <a:endParaRPr lang="en-US" sz="2500" dirty="0" smtClean="0"/>
          </a:p>
          <a:p>
            <a:pPr marL="0" lvl="0" indent="0">
              <a:buNone/>
            </a:pPr>
            <a:r>
              <a:rPr lang="en-US" sz="2500" dirty="0" smtClean="0"/>
              <a:t>“I use my blackberry to figure out the best one [bus] to take if I’m out and a meeting switches to another location or something comes up. …you could say it’s more in an unanticipated kind of way.</a:t>
            </a:r>
            <a:r>
              <a:rPr lang="en-US" sz="2500" dirty="0" smtClean="0"/>
              <a:t> …</a:t>
            </a:r>
            <a:r>
              <a:rPr lang="en-US" sz="2500" dirty="0" smtClean="0">
                <a:solidFill>
                  <a:srgbClr val="FF0000"/>
                </a:solidFill>
              </a:rPr>
              <a:t>no I don’t use it once I’m at the stop unless the bus doesn’t come at all, but that doesn’t happen often. …the whole point of is getting to the bus</a:t>
            </a:r>
            <a:r>
              <a:rPr lang="en-US" sz="2500" dirty="0" smtClean="0"/>
              <a:t>” (</a:t>
            </a:r>
            <a:r>
              <a:rPr lang="en-US" sz="2500" b="1" dirty="0" smtClean="0"/>
              <a:t>P3</a:t>
            </a:r>
            <a:r>
              <a:rPr lang="en-US" sz="2500" dirty="0" smtClean="0"/>
              <a:t>). </a:t>
            </a:r>
            <a:endParaRPr lang="en-US" sz="2500" dirty="0" smtClean="0"/>
          </a:p>
          <a:p>
            <a:pPr marL="0" indent="0">
              <a:buNone/>
            </a:pPr>
            <a:endParaRPr lang="en-US" sz="3000" dirty="0" smtClean="0"/>
          </a:p>
          <a:p>
            <a:pPr marL="0" indent="0">
              <a:buNone/>
            </a:pPr>
            <a:endParaRPr lang="en-US" sz="30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context of use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3377848"/>
          </a:xfrm>
        </p:spPr>
        <p:txBody>
          <a:bodyPr/>
          <a:lstStyle/>
          <a:p>
            <a:pPr marL="514350" lvl="0" indent="-514350">
              <a:buNone/>
            </a:pPr>
            <a:r>
              <a:rPr lang="en-US" sz="3000" b="1" dirty="0" smtClean="0"/>
              <a:t>emergent theme</a:t>
            </a:r>
          </a:p>
          <a:p>
            <a:pPr marL="0" lvl="0" indent="0">
              <a:buNone/>
            </a:pPr>
            <a:r>
              <a:rPr lang="en-US" sz="2500" dirty="0" smtClean="0"/>
              <a:t>most </a:t>
            </a:r>
            <a:r>
              <a:rPr lang="en-US" sz="2500" dirty="0" smtClean="0"/>
              <a:t>citizens require reliable AVL information </a:t>
            </a:r>
            <a:r>
              <a:rPr lang="en-US" sz="2500" dirty="0" smtClean="0">
                <a:solidFill>
                  <a:srgbClr val="2A8702"/>
                </a:solidFill>
              </a:rPr>
              <a:t>outside of the bus stop context to ensure they will be motivated to ride the bus in the first place</a:t>
            </a:r>
            <a:r>
              <a:rPr lang="en-US" sz="2500" dirty="0" smtClean="0"/>
              <a:t>.</a:t>
            </a:r>
            <a:r>
              <a:rPr lang="en-US" sz="2500" dirty="0" smtClean="0"/>
              <a:t> </a:t>
            </a:r>
          </a:p>
          <a:p>
            <a:pPr marL="0" lvl="0" indent="0">
              <a:buNone/>
            </a:pPr>
            <a:endParaRPr lang="en-US" sz="2500" dirty="0" smtClean="0"/>
          </a:p>
          <a:p>
            <a:pPr marL="0" lvl="0" indent="0">
              <a:buNone/>
            </a:pPr>
            <a:r>
              <a:rPr lang="en-US" sz="2500" dirty="0" smtClean="0"/>
              <a:t>contrasts original </a:t>
            </a:r>
            <a:r>
              <a:rPr lang="en-US" sz="2500" dirty="0" smtClean="0"/>
              <a:t>assumption that information provided directly at the bus stop would be highly valued by citizens </a:t>
            </a:r>
            <a:endParaRPr lang="en-US" sz="2500" dirty="0" smtClean="0"/>
          </a:p>
          <a:p>
            <a:pPr marL="0" indent="0">
              <a:buNone/>
            </a:pPr>
            <a:endParaRPr lang="en-US" sz="30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context of use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2660985"/>
          </a:xfrm>
        </p:spPr>
        <p:txBody>
          <a:bodyPr/>
          <a:lstStyle/>
          <a:p>
            <a:pPr marL="0" lvl="0" indent="0">
              <a:buNone/>
            </a:pPr>
            <a:r>
              <a:rPr lang="en-US" sz="2500" dirty="0" smtClean="0"/>
              <a:t> </a:t>
            </a:r>
          </a:p>
          <a:p>
            <a:pPr marL="0" lvl="0" indent="0">
              <a:buNone/>
            </a:pPr>
            <a:r>
              <a:rPr lang="en-US" sz="2500" dirty="0" smtClean="0"/>
              <a:t>P1 </a:t>
            </a:r>
            <a:r>
              <a:rPr lang="en-US" sz="2500" dirty="0" smtClean="0"/>
              <a:t>reflects on the presence of </a:t>
            </a:r>
            <a:r>
              <a:rPr lang="en-US" sz="2500" dirty="0" err="1" smtClean="0"/>
              <a:t>NextBus</a:t>
            </a:r>
            <a:r>
              <a:rPr lang="en-US" sz="2500" dirty="0" smtClean="0"/>
              <a:t> marquees installed in shelters in San </a:t>
            </a:r>
            <a:r>
              <a:rPr lang="en-US" sz="2500" dirty="0" smtClean="0"/>
              <a:t>Francisco: </a:t>
            </a:r>
          </a:p>
          <a:p>
            <a:pPr marL="0" lvl="0" indent="0">
              <a:buNone/>
            </a:pPr>
            <a:r>
              <a:rPr lang="en-US" sz="2500" dirty="0" smtClean="0"/>
              <a:t>“</a:t>
            </a:r>
            <a:r>
              <a:rPr lang="en-US" sz="2500" dirty="0" smtClean="0"/>
              <a:t>I mean they’re nice to have, but </a:t>
            </a:r>
            <a:r>
              <a:rPr lang="en-US" sz="2500" dirty="0" smtClean="0">
                <a:solidFill>
                  <a:srgbClr val="2A8702"/>
                </a:solidFill>
              </a:rPr>
              <a:t>I usually already know when the bus is coming when I’m there</a:t>
            </a:r>
            <a:r>
              <a:rPr lang="en-US" sz="2500" dirty="0" smtClean="0"/>
              <a:t>. …it’s not that they aren’t useful but they city probably spent a lot of money on them when they could’ve used it on something else” (P1). </a:t>
            </a:r>
            <a:endParaRPr lang="en-US" sz="300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context of use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2845651"/>
          </a:xfrm>
        </p:spPr>
        <p:txBody>
          <a:bodyPr/>
          <a:lstStyle/>
          <a:p>
            <a:pPr marL="514350" lvl="0" indent="-514350">
              <a:buNone/>
            </a:pPr>
            <a:r>
              <a:rPr lang="en-US" sz="3000" b="1" dirty="0" smtClean="0"/>
              <a:t>contextual input</a:t>
            </a:r>
          </a:p>
          <a:p>
            <a:pPr marL="0" lvl="0" indent="0">
              <a:buNone/>
            </a:pPr>
            <a:r>
              <a:rPr lang="en-US" sz="2500" dirty="0" smtClean="0"/>
              <a:t>time spent at bus shelters presents a key space to encourage citizens to contribute to the system</a:t>
            </a:r>
          </a:p>
          <a:p>
            <a:pPr marL="0" lvl="0" indent="0">
              <a:buNone/>
            </a:pPr>
            <a:endParaRPr lang="en-US" sz="2500" dirty="0" smtClean="0"/>
          </a:p>
          <a:p>
            <a:pPr marL="0" indent="0">
              <a:buNone/>
            </a:pPr>
            <a:r>
              <a:rPr lang="en-US" sz="2500" dirty="0" smtClean="0">
                <a:solidFill>
                  <a:srgbClr val="FF0000"/>
                </a:solidFill>
              </a:rPr>
              <a:t>all participants reported that their hands were rarely free when a bus arrived </a:t>
            </a:r>
            <a:r>
              <a:rPr lang="en-US" sz="2500" dirty="0" smtClean="0"/>
              <a:t>and usually occupied both with payment materials</a:t>
            </a:r>
            <a:r>
              <a:rPr lang="en-US" sz="2500" dirty="0" smtClean="0"/>
              <a:t> and </a:t>
            </a:r>
            <a:r>
              <a:rPr lang="en-US" sz="2500" dirty="0" smtClean="0"/>
              <a:t>other extraneous objects </a:t>
            </a:r>
            <a:endParaRPr lang="en-US" sz="2500"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context of use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4923143"/>
          </a:xfrm>
        </p:spPr>
        <p:txBody>
          <a:bodyPr/>
          <a:lstStyle/>
          <a:p>
            <a:pPr marL="514350" lvl="0" indent="-514350">
              <a:buNone/>
            </a:pPr>
            <a:r>
              <a:rPr lang="en-US" sz="3000" b="1" dirty="0" smtClean="0"/>
              <a:t>contextual input</a:t>
            </a:r>
          </a:p>
          <a:p>
            <a:pPr marL="0" lvl="0" indent="0">
              <a:buNone/>
            </a:pPr>
            <a:endParaRPr lang="en-US" sz="2500" dirty="0" smtClean="0"/>
          </a:p>
          <a:p>
            <a:pPr marL="0" lvl="0" indent="0">
              <a:buNone/>
            </a:pPr>
            <a:r>
              <a:rPr lang="en-US" sz="2500" dirty="0" smtClean="0"/>
              <a:t>“</a:t>
            </a:r>
            <a:r>
              <a:rPr lang="en-US" sz="2500" dirty="0" smtClean="0"/>
              <a:t>I had a backpack with about 40 lb. of books in it, a coffee, and my wallet that I had pulled out to show my pass.  Generally, I have some sort of backpack with me.  </a:t>
            </a:r>
            <a:r>
              <a:rPr lang="en-US" sz="2500" dirty="0" smtClean="0">
                <a:solidFill>
                  <a:srgbClr val="FF0000"/>
                </a:solidFill>
              </a:rPr>
              <a:t>I try to have my</a:t>
            </a:r>
            <a:r>
              <a:rPr lang="en-US" sz="2500" dirty="0" smtClean="0">
                <a:solidFill>
                  <a:srgbClr val="FF0000"/>
                </a:solidFill>
              </a:rPr>
              <a:t> a hand </a:t>
            </a:r>
            <a:r>
              <a:rPr lang="en-US" sz="2500" dirty="0" smtClean="0">
                <a:solidFill>
                  <a:srgbClr val="FF0000"/>
                </a:solidFill>
              </a:rPr>
              <a:t>free so I can show my pass</a:t>
            </a:r>
            <a:r>
              <a:rPr lang="en-US" sz="2500" dirty="0" smtClean="0"/>
              <a:t>” (</a:t>
            </a:r>
            <a:r>
              <a:rPr lang="en-US" sz="2500" b="1" dirty="0" smtClean="0"/>
              <a:t>P7</a:t>
            </a:r>
            <a:r>
              <a:rPr lang="en-US" sz="2500" dirty="0" smtClean="0"/>
              <a:t>)</a:t>
            </a:r>
          </a:p>
          <a:p>
            <a:pPr marL="0" lvl="0" indent="0">
              <a:buNone/>
            </a:pPr>
            <a:endParaRPr lang="en-US" sz="2500" dirty="0" smtClean="0"/>
          </a:p>
          <a:p>
            <a:pPr marL="0" lvl="0" indent="0">
              <a:buNone/>
            </a:pPr>
            <a:r>
              <a:rPr lang="en-US" sz="2500" dirty="0" smtClean="0"/>
              <a:t>“I always have a few books with me [in hand] … I pay with change if I have the right amount. </a:t>
            </a:r>
            <a:r>
              <a:rPr lang="en-US" sz="2500" dirty="0" smtClean="0">
                <a:solidFill>
                  <a:srgbClr val="FF0000"/>
                </a:solidFill>
              </a:rPr>
              <a:t>…so yeah my hands are full …and my phone stays in my pocket or backpack</a:t>
            </a:r>
            <a:r>
              <a:rPr lang="en-US" sz="2500" dirty="0" smtClean="0"/>
              <a:t>” (</a:t>
            </a:r>
            <a:r>
              <a:rPr lang="en-US" sz="2500" b="1" dirty="0" smtClean="0"/>
              <a:t>P4</a:t>
            </a:r>
            <a:r>
              <a:rPr lang="en-US" sz="2500" dirty="0" smtClean="0"/>
              <a:t>) </a:t>
            </a:r>
            <a:endParaRPr lang="en-US" sz="2500" dirty="0" smtClean="0"/>
          </a:p>
          <a:p>
            <a:pPr marL="0" lvl="0" indent="0">
              <a:buNone/>
            </a:pPr>
            <a:endParaRPr lang="en-US" sz="2500" dirty="0" smtClean="0"/>
          </a:p>
          <a:p>
            <a:pPr marL="0" lvl="0" indent="0">
              <a:buNone/>
            </a:pPr>
            <a:r>
              <a:rPr lang="en-US" sz="2500" dirty="0" smtClean="0"/>
              <a:t> </a:t>
            </a:r>
            <a:endParaRPr lang="en-US" sz="2500"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context of use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5615640"/>
          </a:xfrm>
        </p:spPr>
        <p:txBody>
          <a:bodyPr/>
          <a:lstStyle/>
          <a:p>
            <a:pPr marL="514350" lvl="0" indent="-514350">
              <a:buNone/>
            </a:pPr>
            <a:r>
              <a:rPr lang="en-US" sz="3000" b="1" dirty="0" smtClean="0"/>
              <a:t>general implication</a:t>
            </a:r>
          </a:p>
          <a:p>
            <a:pPr marL="0" lvl="0" indent="0">
              <a:buNone/>
            </a:pPr>
            <a:r>
              <a:rPr lang="en-US" sz="2500" dirty="0" smtClean="0"/>
              <a:t>citizens</a:t>
            </a:r>
            <a:r>
              <a:rPr lang="en-US" sz="2500" dirty="0" smtClean="0"/>
              <a:t>’</a:t>
            </a:r>
            <a:r>
              <a:rPr lang="en-US" sz="2500" dirty="0" smtClean="0"/>
              <a:t> lack </a:t>
            </a:r>
            <a:r>
              <a:rPr lang="en-US" sz="2500" dirty="0" smtClean="0"/>
              <a:t>of hand availability when buses arrive and generally throughout the journey suggests the citizen-enabled AVL system will need to largely be </a:t>
            </a:r>
            <a:r>
              <a:rPr lang="en-US" sz="2500" dirty="0" smtClean="0"/>
              <a:t>automated</a:t>
            </a:r>
          </a:p>
          <a:p>
            <a:pPr marL="0" lvl="0" indent="0">
              <a:buNone/>
            </a:pPr>
            <a:endParaRPr lang="en-US" sz="2500" dirty="0" smtClean="0"/>
          </a:p>
          <a:p>
            <a:pPr marL="0" lvl="0" indent="0">
              <a:buNone/>
            </a:pPr>
            <a:r>
              <a:rPr lang="en-US" sz="2500" dirty="0" smtClean="0"/>
              <a:t>system will be ineffective if relying on solely on manual input of bus location data from citizens</a:t>
            </a:r>
          </a:p>
          <a:p>
            <a:pPr marL="0" lvl="0" indent="0">
              <a:buNone/>
            </a:pPr>
            <a:endParaRPr lang="en-US" sz="2500" dirty="0" smtClean="0"/>
          </a:p>
          <a:p>
            <a:pPr marL="0" lvl="0" indent="0">
              <a:buNone/>
            </a:pPr>
            <a:endParaRPr lang="en-US" sz="2500" dirty="0" smtClean="0"/>
          </a:p>
          <a:p>
            <a:pPr marL="0" lvl="0" indent="0">
              <a:buNone/>
            </a:pPr>
            <a:endParaRPr lang="en-US" sz="2500" dirty="0" smtClean="0"/>
          </a:p>
          <a:p>
            <a:pPr marL="0" lvl="0" indent="0">
              <a:buNone/>
            </a:pPr>
            <a:endParaRPr lang="en-US" sz="2500" dirty="0" smtClean="0"/>
          </a:p>
          <a:p>
            <a:pPr marL="0" lvl="0" indent="0">
              <a:buNone/>
            </a:pPr>
            <a:endParaRPr lang="en-US" sz="2500" dirty="0" smtClean="0"/>
          </a:p>
          <a:p>
            <a:pPr marL="0" lvl="0" indent="0">
              <a:buNone/>
            </a:pPr>
            <a:r>
              <a:rPr lang="en-US" sz="2500" dirty="0" smtClean="0"/>
              <a:t> </a:t>
            </a:r>
            <a:endParaRPr lang="en-US" sz="2500"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chemeClr val="bg2">
                    <a:lumMod val="50000"/>
                  </a:schemeClr>
                </a:solidFill>
                <a:latin typeface="Univers LT Std 55 (Headings)"/>
                <a:cs typeface="Univers LT Std 55 (Headings)"/>
              </a:rPr>
              <a:t>user research / </a:t>
            </a:r>
            <a:r>
              <a:rPr lang="en-US" dirty="0" smtClean="0">
                <a:solidFill>
                  <a:srgbClr val="000000"/>
                </a:solidFill>
                <a:latin typeface="Univers LT Std 55 (Headings)"/>
                <a:cs typeface="Univers LT Std 55 (Headings)"/>
              </a:rPr>
              <a:t>context of use</a:t>
            </a:r>
            <a:endParaRPr lang="en-US" dirty="0">
              <a:solidFill>
                <a:srgbClr val="000000"/>
              </a:solidFill>
            </a:endParaRPr>
          </a:p>
        </p:txBody>
      </p:sp>
      <p:sp>
        <p:nvSpPr>
          <p:cNvPr id="3" name="Text Placeholder 2"/>
          <p:cNvSpPr>
            <a:spLocks noGrp="1"/>
          </p:cNvSpPr>
          <p:nvPr>
            <p:ph type="body" sz="quarter" idx="10"/>
          </p:nvPr>
        </p:nvSpPr>
        <p:spPr>
          <a:xfrm>
            <a:off x="381000" y="1295400"/>
            <a:ext cx="8382000" cy="6308137"/>
          </a:xfrm>
        </p:spPr>
        <p:txBody>
          <a:bodyPr/>
          <a:lstStyle/>
          <a:p>
            <a:pPr marL="514350" lvl="0" indent="-514350">
              <a:buNone/>
            </a:pPr>
            <a:r>
              <a:rPr lang="en-US" sz="3000" b="1" dirty="0" smtClean="0"/>
              <a:t>design opportunities </a:t>
            </a:r>
            <a:endParaRPr lang="en-US" sz="3000" b="1" dirty="0" smtClean="0"/>
          </a:p>
          <a:p>
            <a:pPr marL="0" lvl="0" indent="0">
              <a:buNone/>
            </a:pPr>
            <a:r>
              <a:rPr lang="en-US" sz="2500" dirty="0" smtClean="0"/>
              <a:t>we found an emergent trend of citizens’ accessing AVL information prior to arriving at the actual bus stop</a:t>
            </a:r>
          </a:p>
          <a:p>
            <a:pPr marL="0" lvl="0" indent="0">
              <a:buNone/>
            </a:pPr>
            <a:endParaRPr lang="en-US" sz="2500" dirty="0" smtClean="0"/>
          </a:p>
          <a:p>
            <a:pPr marL="0" lvl="0" indent="0">
              <a:buNone/>
            </a:pPr>
            <a:r>
              <a:rPr lang="en-US" sz="2500" dirty="0" smtClean="0"/>
              <a:t>what </a:t>
            </a:r>
            <a:r>
              <a:rPr lang="en-US" sz="2500" dirty="0" smtClean="0"/>
              <a:t>kinds of additional types of information would be considered valuable to citizens when accessing the service from remote locations (e.g. home, work</a:t>
            </a:r>
            <a:r>
              <a:rPr lang="en-US" sz="2500" dirty="0" smtClean="0"/>
              <a:t>)?</a:t>
            </a:r>
          </a:p>
          <a:p>
            <a:pPr marL="0" lvl="0" indent="0">
              <a:buNone/>
            </a:pPr>
            <a:endParaRPr lang="en-US" sz="2500" dirty="0" smtClean="0"/>
          </a:p>
          <a:p>
            <a:pPr marL="0" lvl="0" indent="0">
              <a:buNone/>
            </a:pPr>
            <a:r>
              <a:rPr lang="en-US" sz="2500" dirty="0" smtClean="0"/>
              <a:t>participants reported several problems &amp; emergent desires that suggest several concrete opportunities to increase the perceived value of a citizen-enabled service</a:t>
            </a:r>
          </a:p>
          <a:p>
            <a:pPr marL="0" lvl="0" indent="0">
              <a:buNone/>
            </a:pPr>
            <a:endParaRPr lang="en-US" sz="2500" dirty="0" smtClean="0"/>
          </a:p>
          <a:p>
            <a:pPr marL="0" lvl="0" indent="0">
              <a:buNone/>
            </a:pPr>
            <a:endParaRPr lang="en-US" sz="2500" dirty="0" smtClean="0"/>
          </a:p>
          <a:p>
            <a:pPr marL="0" lvl="0" indent="0">
              <a:buNone/>
            </a:pPr>
            <a:endParaRPr lang="en-US" sz="2500" dirty="0" smtClean="0"/>
          </a:p>
          <a:p>
            <a:pPr marL="0" lvl="0" indent="0">
              <a:buNone/>
            </a:pPr>
            <a:r>
              <a:rPr lang="en-US" sz="2500" dirty="0" smtClean="0"/>
              <a:t> </a:t>
            </a:r>
            <a:endParaRPr lang="en-US" sz="2500"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qualitative research findings</a:t>
            </a:r>
            <a:endParaRPr lang="en-US" dirty="0">
              <a:solidFill>
                <a:srgbClr val="000000"/>
              </a:solidFill>
            </a:endParaRPr>
          </a:p>
        </p:txBody>
      </p:sp>
      <p:sp>
        <p:nvSpPr>
          <p:cNvPr id="3" name="Text Placeholder 2"/>
          <p:cNvSpPr>
            <a:spLocks noGrp="1"/>
          </p:cNvSpPr>
          <p:nvPr>
            <p:ph type="body" sz="quarter" idx="10"/>
          </p:nvPr>
        </p:nvSpPr>
        <p:spPr>
          <a:xfrm>
            <a:off x="381000" y="1295401"/>
            <a:ext cx="8382000" cy="4000070"/>
          </a:xfrm>
        </p:spPr>
        <p:txBody>
          <a:bodyPr/>
          <a:lstStyle/>
          <a:p>
            <a:pPr marL="0" indent="0">
              <a:buNone/>
            </a:pPr>
            <a:endParaRPr lang="en-US" sz="4400" dirty="0" smtClean="0"/>
          </a:p>
          <a:p>
            <a:pPr marL="0" indent="0">
              <a:buNone/>
            </a:pPr>
            <a:r>
              <a:rPr lang="en-US" sz="3000" dirty="0" smtClean="0"/>
              <a:t> First…</a:t>
            </a:r>
          </a:p>
          <a:p>
            <a:pPr marL="0" indent="0">
              <a:buNone/>
            </a:pPr>
            <a:endParaRPr lang="en-US" sz="2600" dirty="0" smtClean="0"/>
          </a:p>
          <a:p>
            <a:pPr marL="0" indent="0">
              <a:buNone/>
            </a:pPr>
            <a:endParaRPr lang="en-US" sz="2600" dirty="0" smtClean="0"/>
          </a:p>
          <a:p>
            <a:pPr marL="344488" lvl="1" indent="0">
              <a:buNone/>
            </a:pPr>
            <a:r>
              <a:rPr lang="en-US" sz="2600" dirty="0" smtClean="0"/>
              <a:t>             an observation about our constituents.</a:t>
            </a:r>
          </a:p>
          <a:p>
            <a:pPr marL="344488" lvl="1" indent="0">
              <a:buNone/>
            </a:pPr>
            <a:endParaRPr lang="en-US" sz="2600" dirty="0" smtClean="0"/>
          </a:p>
          <a:p>
            <a:pPr marL="344488" lvl="1" indent="0">
              <a:buNone/>
            </a:pPr>
            <a:endParaRPr lang="en-US" sz="2600" dirty="0" smtClean="0"/>
          </a:p>
          <a:p>
            <a:pPr marL="344488" lvl="1" indent="0">
              <a:buNone/>
            </a:pPr>
            <a:r>
              <a:rPr lang="en-US" sz="2600" dirty="0" smtClean="0"/>
              <a:t>                                                            (riders of public transit)</a:t>
            </a:r>
            <a:endParaRPr lang="en-US" sz="30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intro + motivation </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6365332"/>
          </a:xfrm>
        </p:spPr>
        <p:txBody>
          <a:bodyPr/>
          <a:lstStyle/>
          <a:p>
            <a:pPr marL="50800" indent="-50800">
              <a:buNone/>
            </a:pPr>
            <a:r>
              <a:rPr lang="en-US" dirty="0" smtClean="0"/>
              <a:t>automobiles = </a:t>
            </a:r>
            <a:r>
              <a:rPr lang="en-US" dirty="0" smtClean="0">
                <a:solidFill>
                  <a:srgbClr val="FF0000"/>
                </a:solidFill>
              </a:rPr>
              <a:t>CO2</a:t>
            </a:r>
          </a:p>
          <a:p>
            <a:pPr marL="50800" indent="-50800">
              <a:buNone/>
            </a:pPr>
            <a:endParaRPr lang="en-US" dirty="0" smtClean="0"/>
          </a:p>
          <a:p>
            <a:pPr marL="50800" indent="-50800">
              <a:buNone/>
            </a:pPr>
            <a:r>
              <a:rPr lang="en-US" dirty="0" smtClean="0"/>
              <a:t>US cars emit more than 333 million tons of carbon dioxide each year</a:t>
            </a:r>
          </a:p>
          <a:p>
            <a:pPr marL="50800" indent="-50800">
              <a:buNone/>
            </a:pPr>
            <a:endParaRPr lang="en-US" dirty="0" smtClean="0"/>
          </a:p>
          <a:p>
            <a:pPr marL="50800" indent="-50800">
              <a:buNone/>
            </a:pPr>
            <a:r>
              <a:rPr lang="en-US" dirty="0" smtClean="0"/>
              <a:t>accounts for more than 20 percent of the nation’s total carbon dioxide emissions </a:t>
            </a:r>
          </a:p>
          <a:p>
            <a:pPr marL="50800" indent="-50800">
              <a:buNone/>
            </a:pPr>
            <a:endParaRPr lang="en-US" dirty="0" smtClean="0"/>
          </a:p>
          <a:p>
            <a:pPr marL="50800" indent="-50800">
              <a:buNone/>
            </a:pPr>
            <a:endParaRPr lang="en-US" dirty="0" smtClean="0"/>
          </a:p>
          <a:p>
            <a:pPr>
              <a:buNone/>
            </a:pPr>
            <a:r>
              <a:rPr lang="en-US" sz="1600" dirty="0" err="1" smtClean="0"/>
              <a:t>Sagar</a:t>
            </a:r>
            <a:r>
              <a:rPr lang="en-US" sz="1600" dirty="0" smtClean="0"/>
              <a:t>, A.D. (1995). Automobiles and global warming: Alternative fuels and other options for carbon dioxide emissions reduction. </a:t>
            </a:r>
            <a:r>
              <a:rPr lang="en-US" sz="1600" i="1" dirty="0" smtClean="0"/>
              <a:t>Environmental Impact Assessment Review</a:t>
            </a:r>
            <a:r>
              <a:rPr lang="en-US" sz="1600" dirty="0" smtClean="0"/>
              <a:t> 15, 241-274.</a:t>
            </a:r>
          </a:p>
          <a:p>
            <a:pPr marL="50800" indent="-50800">
              <a:buNone/>
            </a:pPr>
            <a:endParaRPr lang="en-US" dirty="0" smtClean="0"/>
          </a:p>
          <a:p>
            <a:pPr marL="50800" indent="-50800">
              <a:buNone/>
            </a:pPr>
            <a:endParaRPr lang="en-US" dirty="0" smtClean="0"/>
          </a:p>
        </p:txBody>
      </p:sp>
      <p:pic>
        <p:nvPicPr>
          <p:cNvPr id="4" name="Picture 3"/>
          <p:cNvPicPr>
            <a:picLocks noChangeAspect="1"/>
          </p:cNvPicPr>
          <p:nvPr/>
        </p:nvPicPr>
        <p:blipFill>
          <a:blip r:embed="rId3">
            <a:grayscl/>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qualitative research findings</a:t>
            </a:r>
            <a:endParaRPr lang="en-US" dirty="0">
              <a:solidFill>
                <a:srgbClr val="000000"/>
              </a:solidFill>
            </a:endParaRPr>
          </a:p>
        </p:txBody>
      </p:sp>
      <p:sp>
        <p:nvSpPr>
          <p:cNvPr id="3" name="Text Placeholder 2"/>
          <p:cNvSpPr>
            <a:spLocks noGrp="1"/>
          </p:cNvSpPr>
          <p:nvPr>
            <p:ph type="body" sz="quarter" idx="10"/>
          </p:nvPr>
        </p:nvSpPr>
        <p:spPr>
          <a:xfrm>
            <a:off x="381000" y="1295401"/>
            <a:ext cx="8382000" cy="4804392"/>
          </a:xfrm>
        </p:spPr>
        <p:txBody>
          <a:bodyPr/>
          <a:lstStyle/>
          <a:p>
            <a:pPr marL="0" indent="0">
              <a:buNone/>
            </a:pPr>
            <a:endParaRPr lang="en-US" sz="3000" dirty="0" smtClean="0"/>
          </a:p>
          <a:p>
            <a:pPr marL="0" indent="0"/>
            <a:r>
              <a:rPr lang="en-US" sz="3000" dirty="0" smtClean="0"/>
              <a:t> A community of consumers</a:t>
            </a:r>
          </a:p>
          <a:p>
            <a:pPr marL="344488" lvl="1" indent="0"/>
            <a:r>
              <a:rPr lang="en-US" sz="2600" dirty="0" smtClean="0"/>
              <a:t> Don’t want to be friends</a:t>
            </a:r>
          </a:p>
          <a:p>
            <a:pPr marL="344488" lvl="1" indent="0"/>
            <a:r>
              <a:rPr lang="en-US" sz="2600" dirty="0" smtClean="0"/>
              <a:t> Do want better service</a:t>
            </a:r>
          </a:p>
          <a:p>
            <a:pPr marL="344488" lvl="1" indent="0"/>
            <a:r>
              <a:rPr lang="en-US" sz="2600" dirty="0" smtClean="0"/>
              <a:t> Would work together for public good</a:t>
            </a:r>
          </a:p>
          <a:p>
            <a:pPr marL="0" indent="0"/>
            <a:r>
              <a:rPr lang="en-US" sz="3000" dirty="0" smtClean="0"/>
              <a:t> Goal: Treat users as respected customers.</a:t>
            </a:r>
          </a:p>
          <a:p>
            <a:pPr marL="0" indent="0"/>
            <a:endParaRPr lang="en-US" sz="3000" dirty="0" smtClean="0"/>
          </a:p>
          <a:p>
            <a:pPr marL="0" indent="0">
              <a:buNone/>
            </a:pPr>
            <a:r>
              <a:rPr lang="en-US" sz="3000" i="1" dirty="0" smtClean="0">
                <a:solidFill>
                  <a:schemeClr val="accent6"/>
                </a:solidFill>
              </a:rPr>
              <a:t>“…it’s not the kind of thing you’re going to get deeply involved in with someone.  You’re all going where you’re going.”  (P2)</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qualitative research findings</a:t>
            </a:r>
            <a:endParaRPr lang="en-US" dirty="0">
              <a:solidFill>
                <a:srgbClr val="000000"/>
              </a:solidFill>
            </a:endParaRPr>
          </a:p>
        </p:txBody>
      </p:sp>
      <p:sp>
        <p:nvSpPr>
          <p:cNvPr id="3" name="Text Placeholder 2"/>
          <p:cNvSpPr>
            <a:spLocks noGrp="1"/>
          </p:cNvSpPr>
          <p:nvPr>
            <p:ph type="body" sz="quarter" idx="10"/>
          </p:nvPr>
        </p:nvSpPr>
        <p:spPr>
          <a:xfrm>
            <a:off x="381000" y="1295401"/>
            <a:ext cx="8382000" cy="4530984"/>
          </a:xfrm>
        </p:spPr>
        <p:txBody>
          <a:bodyPr/>
          <a:lstStyle/>
          <a:p>
            <a:pPr marL="0" indent="0">
              <a:buNone/>
            </a:pPr>
            <a:endParaRPr lang="en-US" sz="4400" dirty="0" smtClean="0"/>
          </a:p>
          <a:p>
            <a:pPr marL="0" indent="0">
              <a:buNone/>
            </a:pPr>
            <a:r>
              <a:rPr lang="en-US" sz="3000" dirty="0" smtClean="0"/>
              <a:t>Keeping that in mind...</a:t>
            </a:r>
          </a:p>
          <a:p>
            <a:pPr marL="0" indent="0">
              <a:buNone/>
            </a:pPr>
            <a:endParaRPr lang="en-US" sz="3000" dirty="0" smtClean="0"/>
          </a:p>
          <a:p>
            <a:pPr marL="0" indent="0">
              <a:buNone/>
            </a:pPr>
            <a:endParaRPr lang="en-US" sz="2600" dirty="0" smtClean="0"/>
          </a:p>
          <a:p>
            <a:pPr marL="344488" lvl="1" indent="0">
              <a:buNone/>
            </a:pPr>
            <a:r>
              <a:rPr lang="en-US" sz="2600" dirty="0" smtClean="0"/>
              <a:t>     Our findings suggest several key areas where      </a:t>
            </a:r>
          </a:p>
          <a:p>
            <a:pPr marL="344488" lvl="1" indent="0">
              <a:buNone/>
            </a:pPr>
            <a:r>
              <a:rPr lang="en-US" sz="2600" dirty="0" smtClean="0"/>
              <a:t>      improvements could be made.</a:t>
            </a:r>
          </a:p>
          <a:p>
            <a:pPr marL="344488" lvl="1" indent="0">
              <a:buNone/>
            </a:pPr>
            <a:endParaRPr lang="en-US" sz="2600" dirty="0" smtClean="0"/>
          </a:p>
          <a:p>
            <a:pPr marL="344488" lvl="1" indent="0">
              <a:buNone/>
            </a:pPr>
            <a:endParaRPr lang="en-US" sz="2600" dirty="0" smtClean="0"/>
          </a:p>
          <a:p>
            <a:pPr marL="344488" lvl="1" indent="0">
              <a:buNone/>
            </a:pPr>
            <a:r>
              <a:rPr lang="en-US" sz="2600" dirty="0" smtClean="0"/>
              <a:t>                                                     Let’s examine those areas.</a:t>
            </a:r>
            <a:endParaRPr lang="en-US" sz="3000"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qualitative research findings</a:t>
            </a:r>
            <a:endParaRPr lang="en-US" dirty="0">
              <a:solidFill>
                <a:srgbClr val="000000"/>
              </a:solidFill>
            </a:endParaRPr>
          </a:p>
        </p:txBody>
      </p:sp>
      <p:sp>
        <p:nvSpPr>
          <p:cNvPr id="3" name="Text Placeholder 2"/>
          <p:cNvSpPr>
            <a:spLocks noGrp="1"/>
          </p:cNvSpPr>
          <p:nvPr>
            <p:ph type="body" sz="quarter" idx="10"/>
          </p:nvPr>
        </p:nvSpPr>
        <p:spPr>
          <a:xfrm>
            <a:off x="381000" y="1295401"/>
            <a:ext cx="8382000" cy="5284524"/>
          </a:xfrm>
        </p:spPr>
        <p:txBody>
          <a:bodyPr/>
          <a:lstStyle/>
          <a:p>
            <a:pPr marL="0" indent="0"/>
            <a:r>
              <a:rPr lang="en-US" sz="3000" dirty="0" smtClean="0"/>
              <a:t> Chaining information</a:t>
            </a:r>
          </a:p>
          <a:p>
            <a:pPr marL="344488" lvl="1" indent="0"/>
            <a:r>
              <a:rPr lang="en-US" sz="2600" dirty="0" smtClean="0"/>
              <a:t> Google Maps </a:t>
            </a:r>
            <a:r>
              <a:rPr lang="en-US" sz="2600" dirty="0" err="1" smtClean="0">
                <a:sym typeface="Wingdings"/>
              </a:rPr>
              <a:t></a:t>
            </a:r>
            <a:r>
              <a:rPr lang="en-US" sz="2600" dirty="0" smtClean="0">
                <a:sym typeface="Wingdings"/>
              </a:rPr>
              <a:t> Muni </a:t>
            </a:r>
            <a:r>
              <a:rPr lang="en-US" sz="2600" dirty="0" err="1" smtClean="0">
                <a:sym typeface="Wingdings"/>
              </a:rPr>
              <a:t></a:t>
            </a:r>
            <a:r>
              <a:rPr lang="en-US" sz="2600" dirty="0" smtClean="0">
                <a:sym typeface="Wingdings"/>
              </a:rPr>
              <a:t> NextBus  (P3)</a:t>
            </a:r>
          </a:p>
          <a:p>
            <a:pPr marL="344488" lvl="1" indent="0"/>
            <a:r>
              <a:rPr lang="en-US" sz="2600" dirty="0" smtClean="0">
                <a:sym typeface="Wingdings"/>
              </a:rPr>
              <a:t> Multiple rides on the NextBus site</a:t>
            </a:r>
          </a:p>
          <a:p>
            <a:pPr marL="344488" lvl="1" indent="0"/>
            <a:r>
              <a:rPr lang="en-US" sz="2600" dirty="0" smtClean="0">
                <a:sym typeface="Wingdings"/>
              </a:rPr>
              <a:t> Bus exchanges (hour window with ticket)</a:t>
            </a:r>
          </a:p>
          <a:p>
            <a:pPr marL="0" indent="0"/>
            <a:r>
              <a:rPr lang="en-US" sz="3000" dirty="0" smtClean="0">
                <a:sym typeface="Wingdings"/>
              </a:rPr>
              <a:t> Goal: Provide full-trip information.</a:t>
            </a:r>
          </a:p>
          <a:p>
            <a:pPr marL="344488" lvl="1" indent="0"/>
            <a:r>
              <a:rPr lang="en-US" sz="2600" dirty="0" smtClean="0">
                <a:sym typeface="Wingdings"/>
              </a:rPr>
              <a:t> Directions to nearest stop</a:t>
            </a:r>
          </a:p>
          <a:p>
            <a:pPr marL="344488" lvl="1" indent="0"/>
            <a:r>
              <a:rPr lang="en-US" sz="2600" dirty="0" smtClean="0">
                <a:sym typeface="Wingdings"/>
              </a:rPr>
              <a:t> Bus/train arrival times</a:t>
            </a:r>
          </a:p>
          <a:p>
            <a:pPr marL="344488" lvl="1" indent="0"/>
            <a:r>
              <a:rPr lang="en-US" sz="2600" dirty="0" smtClean="0">
                <a:sym typeface="Wingdings"/>
              </a:rPr>
              <a:t> Directions from destination stop</a:t>
            </a:r>
          </a:p>
          <a:p>
            <a:pPr marL="0" indent="0">
              <a:buNone/>
            </a:pPr>
            <a:endParaRPr lang="en-US" sz="3000" dirty="0" smtClean="0">
              <a:sym typeface="Wingdings"/>
            </a:endParaRPr>
          </a:p>
          <a:p>
            <a:pPr marL="0" indent="0">
              <a:buNone/>
            </a:pPr>
            <a:r>
              <a:rPr lang="en-US" sz="3000" i="1" dirty="0" smtClean="0">
                <a:solidFill>
                  <a:schemeClr val="accent6"/>
                </a:solidFill>
                <a:sym typeface="Wingdings"/>
              </a:rPr>
              <a:t>“If they could… link together multiple transfers in a very accurate way [it] would be very helpful.” (P7)</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qualitative research findings</a:t>
            </a:r>
            <a:endParaRPr lang="en-US" dirty="0">
              <a:solidFill>
                <a:srgbClr val="000000"/>
              </a:solidFill>
            </a:endParaRPr>
          </a:p>
        </p:txBody>
      </p:sp>
      <p:sp>
        <p:nvSpPr>
          <p:cNvPr id="3" name="Text Placeholder 2"/>
          <p:cNvSpPr>
            <a:spLocks noGrp="1"/>
          </p:cNvSpPr>
          <p:nvPr>
            <p:ph type="body" sz="quarter" idx="10"/>
          </p:nvPr>
        </p:nvSpPr>
        <p:spPr>
          <a:xfrm>
            <a:off x="381000" y="1295401"/>
            <a:ext cx="8382000" cy="5229124"/>
          </a:xfrm>
        </p:spPr>
        <p:txBody>
          <a:bodyPr/>
          <a:lstStyle/>
          <a:p>
            <a:pPr marL="0" indent="0"/>
            <a:r>
              <a:rPr lang="en-US" sz="3000" dirty="0" smtClean="0"/>
              <a:t> Vehicle capacity</a:t>
            </a:r>
          </a:p>
          <a:p>
            <a:pPr marL="344488" lvl="1" indent="0"/>
            <a:r>
              <a:rPr lang="en-US" sz="2600" dirty="0" smtClean="0"/>
              <a:t> More informed decision about using public transit</a:t>
            </a:r>
          </a:p>
          <a:p>
            <a:pPr marL="690563" lvl="2" indent="0"/>
            <a:r>
              <a:rPr lang="en-US" sz="2200" dirty="0" smtClean="0"/>
              <a:t> Walk, drive, wait for next bus</a:t>
            </a:r>
          </a:p>
          <a:p>
            <a:pPr marL="344488" lvl="1" indent="0"/>
            <a:r>
              <a:rPr lang="en-US" sz="2600" dirty="0" smtClean="0"/>
              <a:t> Protection from bad weather</a:t>
            </a:r>
          </a:p>
          <a:p>
            <a:pPr marL="344488" lvl="1" indent="0"/>
            <a:r>
              <a:rPr lang="en-US" sz="2600" dirty="0" smtClean="0"/>
              <a:t> Improve customer service</a:t>
            </a:r>
          </a:p>
          <a:p>
            <a:pPr marL="0" indent="0"/>
            <a:r>
              <a:rPr lang="en-US" sz="3000" dirty="0" smtClean="0"/>
              <a:t> Goal: Provide vehicle capacity information.</a:t>
            </a:r>
          </a:p>
          <a:p>
            <a:pPr marL="344488" lvl="1" indent="0"/>
            <a:r>
              <a:rPr lang="en-US" sz="2600" dirty="0" smtClean="0"/>
              <a:t> Citizen-enabled (reported by observers)</a:t>
            </a:r>
          </a:p>
          <a:p>
            <a:pPr marL="344488" lvl="1" indent="0"/>
            <a:r>
              <a:rPr lang="en-US" sz="2600" dirty="0" smtClean="0"/>
              <a:t> Automated (RFID)</a:t>
            </a:r>
          </a:p>
          <a:p>
            <a:pPr marL="0" indent="0">
              <a:buNone/>
            </a:pPr>
            <a:endParaRPr lang="en-US" sz="3000" dirty="0" smtClean="0">
              <a:sym typeface="Wingdings"/>
            </a:endParaRPr>
          </a:p>
          <a:p>
            <a:pPr marL="0" indent="0">
              <a:buNone/>
            </a:pPr>
            <a:r>
              <a:rPr lang="en-US" sz="3000" i="1" dirty="0" smtClean="0">
                <a:solidFill>
                  <a:schemeClr val="accent6"/>
                </a:solidFill>
                <a:sym typeface="Wingdings"/>
              </a:rPr>
              <a:t>“The bus is too full to accept any new passengers, so the driver would just wave and move on.” (P8)</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qualitative research findings</a:t>
            </a:r>
            <a:endParaRPr lang="en-US" dirty="0">
              <a:solidFill>
                <a:srgbClr val="000000"/>
              </a:solidFill>
            </a:endParaRPr>
          </a:p>
        </p:txBody>
      </p:sp>
      <p:sp>
        <p:nvSpPr>
          <p:cNvPr id="3" name="Text Placeholder 2"/>
          <p:cNvSpPr>
            <a:spLocks noGrp="1"/>
          </p:cNvSpPr>
          <p:nvPr>
            <p:ph type="body" sz="quarter" idx="10"/>
          </p:nvPr>
        </p:nvSpPr>
        <p:spPr>
          <a:xfrm>
            <a:off x="381000" y="1295401"/>
            <a:ext cx="8382000" cy="4809009"/>
          </a:xfrm>
        </p:spPr>
        <p:txBody>
          <a:bodyPr/>
          <a:lstStyle/>
          <a:p>
            <a:pPr marL="0" indent="0"/>
            <a:r>
              <a:rPr lang="en-US" sz="3000" dirty="0" smtClean="0"/>
              <a:t> Shelter information</a:t>
            </a:r>
          </a:p>
          <a:p>
            <a:pPr marL="344488" lvl="1" indent="0"/>
            <a:r>
              <a:rPr lang="en-US" sz="2600" dirty="0" smtClean="0"/>
              <a:t> Location (move without warning)</a:t>
            </a:r>
            <a:endParaRPr lang="en-US" sz="2200" dirty="0" smtClean="0"/>
          </a:p>
          <a:p>
            <a:pPr marL="344488" lvl="1" indent="0"/>
            <a:r>
              <a:rPr lang="en-US" sz="2600" dirty="0" smtClean="0"/>
              <a:t> Capacity (exposed to bad weather)</a:t>
            </a:r>
          </a:p>
          <a:p>
            <a:pPr marL="344488" lvl="1" indent="0"/>
            <a:r>
              <a:rPr lang="en-US" sz="2600" dirty="0" smtClean="0"/>
              <a:t> Safety (avoid using public transit)</a:t>
            </a:r>
          </a:p>
          <a:p>
            <a:pPr marL="0" indent="0"/>
            <a:r>
              <a:rPr lang="en-US" sz="3000" dirty="0" smtClean="0"/>
              <a:t> Goal: Provide information about shelters.</a:t>
            </a:r>
          </a:p>
          <a:p>
            <a:pPr marL="344488" lvl="1" indent="0"/>
            <a:r>
              <a:rPr lang="en-US" sz="2600" dirty="0" smtClean="0"/>
              <a:t> Potentially addressed by user input</a:t>
            </a:r>
          </a:p>
          <a:p>
            <a:pPr marL="344488" lvl="1" indent="0"/>
            <a:r>
              <a:rPr lang="en-US" sz="2600" dirty="0" smtClean="0"/>
              <a:t> Very strong opportunity for citizen-enabled AVL</a:t>
            </a:r>
          </a:p>
          <a:p>
            <a:pPr marL="0" indent="0">
              <a:buNone/>
            </a:pPr>
            <a:endParaRPr lang="en-US" sz="3000" dirty="0" smtClean="0">
              <a:sym typeface="Wingdings"/>
            </a:endParaRPr>
          </a:p>
          <a:p>
            <a:pPr marL="0" indent="0">
              <a:buNone/>
            </a:pPr>
            <a:r>
              <a:rPr lang="en-US" sz="3000" i="1" dirty="0" smtClean="0">
                <a:solidFill>
                  <a:schemeClr val="accent6"/>
                </a:solidFill>
                <a:sym typeface="Wingdings"/>
              </a:rPr>
              <a:t>“Yeah if I knew if one was full and it’s raining I would look for another stop.” (P3)</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qualitative research findings</a:t>
            </a:r>
            <a:endParaRPr lang="en-US" dirty="0">
              <a:solidFill>
                <a:srgbClr val="000000"/>
              </a:solidFill>
            </a:endParaRPr>
          </a:p>
        </p:txBody>
      </p:sp>
      <p:sp>
        <p:nvSpPr>
          <p:cNvPr id="3" name="Text Placeholder 2"/>
          <p:cNvSpPr>
            <a:spLocks noGrp="1"/>
          </p:cNvSpPr>
          <p:nvPr>
            <p:ph type="body" sz="quarter" idx="10"/>
          </p:nvPr>
        </p:nvSpPr>
        <p:spPr>
          <a:xfrm>
            <a:off x="381000" y="1295401"/>
            <a:ext cx="8382000" cy="5307607"/>
          </a:xfrm>
        </p:spPr>
        <p:txBody>
          <a:bodyPr/>
          <a:lstStyle/>
          <a:p>
            <a:pPr marL="0" indent="0"/>
            <a:r>
              <a:rPr lang="en-US" sz="3000" dirty="0" smtClean="0"/>
              <a:t> Exceptional circumstances</a:t>
            </a:r>
          </a:p>
          <a:p>
            <a:pPr marL="344488" lvl="1" indent="0"/>
            <a:r>
              <a:rPr lang="en-US" sz="2600" dirty="0" smtClean="0"/>
              <a:t> Traffic, special needs riders </a:t>
            </a:r>
          </a:p>
          <a:p>
            <a:pPr marL="344488" lvl="1" indent="0"/>
            <a:r>
              <a:rPr lang="en-US" sz="2600" dirty="0" smtClean="0"/>
              <a:t> Buses break down</a:t>
            </a:r>
          </a:p>
          <a:p>
            <a:pPr marL="344488" lvl="1" indent="0"/>
            <a:r>
              <a:rPr lang="en-US" sz="2600" dirty="0" smtClean="0"/>
              <a:t> Data source fails</a:t>
            </a:r>
          </a:p>
          <a:p>
            <a:pPr marL="0" indent="0"/>
            <a:r>
              <a:rPr lang="en-US" sz="3000" dirty="0" smtClean="0"/>
              <a:t> Goal: Handle exceptions gracefully.</a:t>
            </a:r>
          </a:p>
          <a:p>
            <a:pPr marL="344488" lvl="1" indent="0"/>
            <a:r>
              <a:rPr lang="en-US" sz="2600" dirty="0" smtClean="0"/>
              <a:t> Not currently addressed by automated AVL</a:t>
            </a:r>
            <a:endParaRPr lang="en-US" sz="2200" dirty="0" smtClean="0"/>
          </a:p>
          <a:p>
            <a:pPr marL="344488" lvl="1" indent="0"/>
            <a:r>
              <a:rPr lang="en-US" sz="2600" dirty="0" smtClean="0"/>
              <a:t> Organically catch / flag exceptions with citizen-enabled AVL</a:t>
            </a:r>
          </a:p>
          <a:p>
            <a:pPr marL="0" indent="0">
              <a:buNone/>
            </a:pPr>
            <a:endParaRPr lang="en-US" sz="1000" dirty="0" smtClean="0">
              <a:sym typeface="Wingdings"/>
            </a:endParaRPr>
          </a:p>
          <a:p>
            <a:pPr marL="0" indent="0">
              <a:buNone/>
            </a:pPr>
            <a:r>
              <a:rPr lang="en-US" sz="3000" i="1" dirty="0" smtClean="0">
                <a:solidFill>
                  <a:schemeClr val="accent6"/>
                </a:solidFill>
                <a:sym typeface="Wingdings"/>
              </a:rPr>
              <a:t>“...the sign just says ‘no data.’ ... That means they’re not getting updates from the buses themselves. Something’s died in the system.” (P7)</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qualitative research findings</a:t>
            </a:r>
            <a:endParaRPr lang="en-US" dirty="0">
              <a:solidFill>
                <a:srgbClr val="000000"/>
              </a:solidFill>
            </a:endParaRPr>
          </a:p>
        </p:txBody>
      </p:sp>
      <p:sp>
        <p:nvSpPr>
          <p:cNvPr id="3" name="Text Placeholder 2"/>
          <p:cNvSpPr>
            <a:spLocks noGrp="1"/>
          </p:cNvSpPr>
          <p:nvPr>
            <p:ph type="body" sz="quarter" idx="10"/>
          </p:nvPr>
        </p:nvSpPr>
        <p:spPr>
          <a:xfrm>
            <a:off x="381000" y="1295401"/>
            <a:ext cx="8382000" cy="3163430"/>
          </a:xfrm>
        </p:spPr>
        <p:txBody>
          <a:bodyPr/>
          <a:lstStyle/>
          <a:p>
            <a:pPr marL="0" indent="0">
              <a:buNone/>
            </a:pPr>
            <a:endParaRPr lang="en-US" sz="3000" dirty="0" smtClean="0"/>
          </a:p>
          <a:p>
            <a:pPr marL="0" indent="0"/>
            <a:r>
              <a:rPr lang="en-US" sz="3000" dirty="0" smtClean="0"/>
              <a:t> Communication with service providers</a:t>
            </a:r>
          </a:p>
          <a:p>
            <a:pPr marL="344488" lvl="1" indent="0"/>
            <a:r>
              <a:rPr lang="en-US" sz="2600" dirty="0" smtClean="0"/>
              <a:t> …is generally a massive failure, resulting in:</a:t>
            </a:r>
          </a:p>
          <a:p>
            <a:pPr marL="690563" lvl="2" indent="0"/>
            <a:r>
              <a:rPr lang="en-US" sz="2200" dirty="0" smtClean="0"/>
              <a:t> Loss of goodwill and transit riders</a:t>
            </a:r>
          </a:p>
          <a:p>
            <a:pPr marL="690563" lvl="2" indent="0"/>
            <a:r>
              <a:rPr lang="en-US" sz="2200" dirty="0" smtClean="0"/>
              <a:t> Increased customer service costs (phone line)</a:t>
            </a:r>
          </a:p>
          <a:p>
            <a:pPr marL="344488" lvl="1" indent="0"/>
            <a:r>
              <a:rPr lang="en-US" sz="2600" dirty="0" smtClean="0"/>
              <a:t> Difficult to recover trust</a:t>
            </a:r>
          </a:p>
          <a:p>
            <a:pPr marL="690563" lvl="2" indent="0"/>
            <a:r>
              <a:rPr lang="en-US" sz="2200" dirty="0" smtClean="0"/>
              <a:t> Must build trust from the start</a:t>
            </a:r>
            <a:endParaRPr lang="en-US" sz="2600" i="1" dirty="0" smtClean="0">
              <a:solidFill>
                <a:schemeClr val="accent6"/>
              </a:solidFill>
              <a:sym typeface="Wingdings"/>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qualitative research findings</a:t>
            </a:r>
            <a:endParaRPr lang="en-US" dirty="0">
              <a:solidFill>
                <a:srgbClr val="000000"/>
              </a:solidFill>
            </a:endParaRPr>
          </a:p>
        </p:txBody>
      </p:sp>
      <p:sp>
        <p:nvSpPr>
          <p:cNvPr id="3" name="Text Placeholder 2"/>
          <p:cNvSpPr>
            <a:spLocks noGrp="1"/>
          </p:cNvSpPr>
          <p:nvPr>
            <p:ph type="body" sz="quarter" idx="10"/>
          </p:nvPr>
        </p:nvSpPr>
        <p:spPr>
          <a:xfrm>
            <a:off x="381000" y="1295401"/>
            <a:ext cx="8382000" cy="4633576"/>
          </a:xfrm>
        </p:spPr>
        <p:txBody>
          <a:bodyPr/>
          <a:lstStyle/>
          <a:p>
            <a:pPr marL="0" indent="0">
              <a:buNone/>
            </a:pPr>
            <a:endParaRPr lang="en-US" sz="3000" dirty="0" smtClean="0"/>
          </a:p>
          <a:p>
            <a:pPr marL="0" indent="0"/>
            <a:r>
              <a:rPr lang="en-US" sz="3000" dirty="0" smtClean="0"/>
              <a:t> Goal: Communicate openly with constituents.</a:t>
            </a:r>
          </a:p>
          <a:p>
            <a:pPr marL="344488" lvl="1" indent="0"/>
            <a:r>
              <a:rPr lang="en-US" sz="2600" dirty="0" smtClean="0"/>
              <a:t> Treat as respected customers</a:t>
            </a:r>
          </a:p>
          <a:p>
            <a:pPr marL="344488" lvl="1" indent="0"/>
            <a:r>
              <a:rPr lang="en-US" sz="2600" dirty="0" smtClean="0"/>
              <a:t> Listen to feedback; address concerns</a:t>
            </a:r>
          </a:p>
          <a:p>
            <a:pPr marL="344488" lvl="1" indent="0"/>
            <a:r>
              <a:rPr lang="en-US" sz="2600" dirty="0" smtClean="0"/>
              <a:t> Citizen-enabled AVL could provide feedback, enable communication</a:t>
            </a:r>
          </a:p>
          <a:p>
            <a:pPr marL="0" indent="0">
              <a:buNone/>
            </a:pPr>
            <a:endParaRPr lang="en-US" sz="3000" dirty="0" smtClean="0"/>
          </a:p>
          <a:p>
            <a:pPr marL="0" indent="0">
              <a:buNone/>
            </a:pPr>
            <a:r>
              <a:rPr lang="en-US" sz="3000" i="1" dirty="0" smtClean="0">
                <a:solidFill>
                  <a:schemeClr val="accent6"/>
                </a:solidFill>
              </a:rPr>
              <a:t>“You can call the Muni office or the BART but you’re not going to get any help from them. ...you hardly ever even talk to a real person.” (P1)</a:t>
            </a:r>
            <a:endParaRPr lang="en-US" sz="3000" i="1" dirty="0" smtClean="0">
              <a:solidFill>
                <a:schemeClr val="accent6"/>
              </a:solidFill>
              <a:sym typeface="Wingdings"/>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latin typeface="Univers LT Std 55 (Headings)"/>
                <a:cs typeface="Univers LT Std 55 (Headings)"/>
              </a:rPr>
              <a:t>technical </a:t>
            </a:r>
            <a:r>
              <a:rPr lang="en-US" dirty="0" smtClean="0">
                <a:solidFill>
                  <a:schemeClr val="bg2">
                    <a:lumMod val="50000"/>
                  </a:schemeClr>
                </a:solidFill>
                <a:latin typeface="Univers LT Std 55 (Headings)"/>
                <a:cs typeface="Univers LT Std 55 (Headings)"/>
              </a:rPr>
              <a:t>findings /</a:t>
            </a:r>
            <a:r>
              <a:rPr lang="en-US" dirty="0" smtClean="0">
                <a:solidFill>
                  <a:srgbClr val="000000"/>
                </a:solidFill>
                <a:latin typeface="Univers LT Std 55 (Headings)"/>
                <a:cs typeface="Univers LT Std 55 (Headings)"/>
              </a:rPr>
              <a:t> </a:t>
            </a:r>
            <a:r>
              <a:rPr lang="en-US" dirty="0" smtClean="0">
                <a:solidFill>
                  <a:schemeClr val="tx1">
                    <a:lumMod val="95000"/>
                    <a:lumOff val="5000"/>
                  </a:schemeClr>
                </a:solidFill>
              </a:rPr>
              <a:t>GPS </a:t>
            </a:r>
            <a:r>
              <a:rPr lang="en-US" dirty="0" smtClean="0">
                <a:solidFill>
                  <a:schemeClr val="tx1">
                    <a:lumMod val="95000"/>
                    <a:lumOff val="5000"/>
                  </a:schemeClr>
                </a:solidFill>
              </a:rPr>
              <a:t>Results</a:t>
            </a:r>
            <a:endParaRPr lang="en-US" dirty="0">
              <a:solidFill>
                <a:schemeClr val="tx1">
                  <a:lumMod val="95000"/>
                  <a:lumOff val="5000"/>
                </a:schemeClr>
              </a:solidFill>
            </a:endParaRPr>
          </a:p>
        </p:txBody>
      </p:sp>
      <p:sp>
        <p:nvSpPr>
          <p:cNvPr id="3" name="Text Placeholder 2"/>
          <p:cNvSpPr>
            <a:spLocks noGrp="1"/>
          </p:cNvSpPr>
          <p:nvPr>
            <p:ph type="body" sz="quarter" idx="10"/>
          </p:nvPr>
        </p:nvSpPr>
        <p:spPr>
          <a:xfrm>
            <a:off x="381000" y="1411552"/>
            <a:ext cx="8382000" cy="2119042"/>
          </a:xfrm>
        </p:spPr>
        <p:txBody>
          <a:bodyPr/>
          <a:lstStyle/>
          <a:p>
            <a:endParaRPr lang="en-US" dirty="0" smtClean="0"/>
          </a:p>
          <a:p>
            <a:r>
              <a:rPr lang="en-US" dirty="0" smtClean="0"/>
              <a:t>Shows latitude and longitude correlations </a:t>
            </a:r>
          </a:p>
          <a:p>
            <a:r>
              <a:rPr lang="en-US" dirty="0" smtClean="0"/>
              <a:t>Has large errors</a:t>
            </a:r>
          </a:p>
          <a:p>
            <a:r>
              <a:rPr lang="en-US" dirty="0" smtClean="0"/>
              <a:t>Largely influenced by weather</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64797"/>
          </a:xfrm>
        </p:spPr>
        <p:txBody>
          <a:bodyPr/>
          <a:lstStyle/>
          <a:p>
            <a:r>
              <a:rPr lang="en-US" dirty="0" smtClean="0">
                <a:solidFill>
                  <a:schemeClr val="tx1">
                    <a:lumMod val="95000"/>
                    <a:lumOff val="5000"/>
                  </a:schemeClr>
                </a:solidFill>
              </a:rPr>
              <a:t>Same Bus, Front and Back</a:t>
            </a:r>
            <a:endParaRPr lang="en-US" dirty="0">
              <a:solidFill>
                <a:schemeClr val="tx1">
                  <a:lumMod val="95000"/>
                  <a:lumOff val="5000"/>
                </a:schemeClr>
              </a:solidFill>
            </a:endParaRPr>
          </a:p>
        </p:txBody>
      </p:sp>
      <p:pic>
        <p:nvPicPr>
          <p:cNvPr id="6146" name="Picture 2"/>
          <p:cNvPicPr>
            <a:picLocks noChangeAspect="1" noChangeArrowheads="1"/>
          </p:cNvPicPr>
          <p:nvPr/>
        </p:nvPicPr>
        <p:blipFill>
          <a:blip r:embed="rId2"/>
          <a:srcRect/>
          <a:stretch>
            <a:fillRect/>
          </a:stretch>
        </p:blipFill>
        <p:spPr bwMode="auto">
          <a:xfrm>
            <a:off x="457200" y="1524000"/>
            <a:ext cx="3810000" cy="213530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57200" y="4038600"/>
            <a:ext cx="3809999" cy="2145624"/>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4495801" y="1524000"/>
            <a:ext cx="3797936" cy="21336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4495800" y="4038600"/>
            <a:ext cx="3810000" cy="2140376"/>
          </a:xfrm>
          <a:prstGeom prst="rect">
            <a:avLst/>
          </a:prstGeom>
          <a:noFill/>
          <a:ln w="9525">
            <a:noFill/>
            <a:miter lim="800000"/>
            <a:headEnd/>
            <a:tailEnd/>
          </a:ln>
          <a:effectLst/>
        </p:spPr>
      </p:pic>
      <p:sp>
        <p:nvSpPr>
          <p:cNvPr id="20" name="TextBox 19"/>
          <p:cNvSpPr txBox="1"/>
          <p:nvPr/>
        </p:nvSpPr>
        <p:spPr>
          <a:xfrm>
            <a:off x="8305800" y="2438400"/>
            <a:ext cx="838200" cy="261610"/>
          </a:xfrm>
          <a:prstGeom prst="rect">
            <a:avLst/>
          </a:prstGeom>
          <a:noFill/>
        </p:spPr>
        <p:txBody>
          <a:bodyPr wrap="square" rtlCol="0">
            <a:spAutoFit/>
          </a:bodyPr>
          <a:lstStyle/>
          <a:p>
            <a:r>
              <a:rPr lang="en-US" sz="1100" dirty="0" smtClean="0"/>
              <a:t>R = 0.988 </a:t>
            </a:r>
            <a:endParaRPr lang="en-US" sz="1100" dirty="0"/>
          </a:p>
        </p:txBody>
      </p:sp>
      <p:sp>
        <p:nvSpPr>
          <p:cNvPr id="21" name="TextBox 20"/>
          <p:cNvSpPr txBox="1"/>
          <p:nvPr/>
        </p:nvSpPr>
        <p:spPr>
          <a:xfrm>
            <a:off x="8305800" y="4876800"/>
            <a:ext cx="838200" cy="261610"/>
          </a:xfrm>
          <a:prstGeom prst="rect">
            <a:avLst/>
          </a:prstGeom>
          <a:noFill/>
        </p:spPr>
        <p:txBody>
          <a:bodyPr wrap="square" rtlCol="0">
            <a:spAutoFit/>
          </a:bodyPr>
          <a:lstStyle/>
          <a:p>
            <a:r>
              <a:rPr lang="en-US" sz="1100" dirty="0" smtClean="0"/>
              <a:t>R = 0.985 </a:t>
            </a:r>
            <a:endParaRPr lang="en-US" sz="11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intro + motivation </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6152966"/>
          </a:xfrm>
        </p:spPr>
        <p:txBody>
          <a:bodyPr/>
          <a:lstStyle/>
          <a:p>
            <a:pPr marL="50800" indent="-50800">
              <a:buNone/>
            </a:pPr>
            <a:r>
              <a:rPr lang="en-US" dirty="0" smtClean="0"/>
              <a:t>one person switching to public transit can reduce carbon emissions by 4800 pounds per year</a:t>
            </a:r>
          </a:p>
          <a:p>
            <a:pPr marL="50800" indent="-50800">
              <a:buNone/>
            </a:pPr>
            <a:endParaRPr lang="en-US" dirty="0" smtClean="0"/>
          </a:p>
          <a:p>
            <a:pPr marL="50800" indent="-50800">
              <a:buNone/>
            </a:pPr>
            <a:r>
              <a:rPr lang="en-US" dirty="0" smtClean="0"/>
              <a:t>bus transit = 58% all public transport in US</a:t>
            </a:r>
          </a:p>
          <a:p>
            <a:pPr marL="50800" indent="-50800">
              <a:buNone/>
            </a:pPr>
            <a:endParaRPr lang="en-US" dirty="0" smtClean="0"/>
          </a:p>
          <a:p>
            <a:pPr marL="50800" indent="-50800">
              <a:buNone/>
            </a:pPr>
            <a:r>
              <a:rPr lang="en-US" dirty="0" smtClean="0"/>
              <a:t>1 full bus is 6X more efficient than a car </a:t>
            </a:r>
          </a:p>
          <a:p>
            <a:pPr marL="50800" indent="-50800">
              <a:buNone/>
            </a:pPr>
            <a:endParaRPr lang="en-US" dirty="0" smtClean="0"/>
          </a:p>
          <a:p>
            <a:pPr marL="50800" indent="-50800">
              <a:buNone/>
            </a:pPr>
            <a:endParaRPr lang="en-US" sz="1600" dirty="0" smtClean="0"/>
          </a:p>
          <a:p>
            <a:pPr marL="50800" indent="-50800">
              <a:buNone/>
            </a:pPr>
            <a:endParaRPr lang="en-US" sz="1600" dirty="0" smtClean="0"/>
          </a:p>
          <a:p>
            <a:pPr marL="50800" indent="-50800">
              <a:buNone/>
            </a:pPr>
            <a:r>
              <a:rPr lang="en-US" sz="1600" dirty="0" smtClean="0"/>
              <a:t>American Public Transportation Association. (2008). </a:t>
            </a:r>
            <a:r>
              <a:rPr lang="en-US" sz="1600" i="1" dirty="0" smtClean="0"/>
              <a:t>Public Transportation Fact Book. </a:t>
            </a:r>
            <a:r>
              <a:rPr lang="en-US" sz="1600" dirty="0" smtClean="0"/>
              <a:t>Washington D.C. </a:t>
            </a:r>
          </a:p>
          <a:p>
            <a:pPr>
              <a:buNone/>
            </a:pPr>
            <a:r>
              <a:rPr lang="en-US" sz="1600" dirty="0" smtClean="0"/>
              <a:t>Willis, Terri. </a:t>
            </a:r>
            <a:r>
              <a:rPr lang="en-US" sz="1600" i="1" dirty="0" smtClean="0"/>
              <a:t>Cars: an Environmental Challenge</a:t>
            </a:r>
            <a:r>
              <a:rPr lang="en-US" sz="1600" dirty="0" smtClean="0"/>
              <a:t>. Chicago: Chicago Press, 1992. </a:t>
            </a:r>
          </a:p>
          <a:p>
            <a:pPr marL="50800" indent="-50800">
              <a:buNone/>
            </a:pPr>
            <a:endParaRPr lang="en-US" dirty="0" smtClean="0"/>
          </a:p>
          <a:p>
            <a:pPr marL="50800" indent="-50800">
              <a:buNone/>
            </a:pPr>
            <a:endParaRPr lang="en-US" dirty="0" smtClean="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Same Bus, Both in Middle</a:t>
            </a:r>
            <a:endParaRPr lang="en-US" dirty="0">
              <a:solidFill>
                <a:schemeClr val="tx1">
                  <a:lumMod val="95000"/>
                  <a:lumOff val="5000"/>
                </a:schemeClr>
              </a:solidFill>
            </a:endParaRPr>
          </a:p>
        </p:txBody>
      </p:sp>
      <p:sp>
        <p:nvSpPr>
          <p:cNvPr id="3" name="Text Placeholder 2"/>
          <p:cNvSpPr>
            <a:spLocks noGrp="1"/>
          </p:cNvSpPr>
          <p:nvPr>
            <p:ph type="body" sz="quarter" idx="10"/>
          </p:nvPr>
        </p:nvSpPr>
        <p:spPr>
          <a:xfrm>
            <a:off x="457200" y="1295400"/>
            <a:ext cx="8382000" cy="443198"/>
          </a:xfrm>
        </p:spPr>
        <p:txBody>
          <a:bodyPr/>
          <a:lstStyle/>
          <a:p>
            <a:r>
              <a:rPr lang="en-US" dirty="0" smtClean="0"/>
              <a:t>Rainy and very windy</a:t>
            </a:r>
            <a:endParaRPr lang="en-US" dirty="0"/>
          </a:p>
        </p:txBody>
      </p:sp>
      <p:pic>
        <p:nvPicPr>
          <p:cNvPr id="7170" name="Picture 2"/>
          <p:cNvPicPr>
            <a:picLocks noChangeAspect="1" noChangeArrowheads="1"/>
          </p:cNvPicPr>
          <p:nvPr/>
        </p:nvPicPr>
        <p:blipFill>
          <a:blip r:embed="rId2"/>
          <a:srcRect/>
          <a:stretch>
            <a:fillRect/>
          </a:stretch>
        </p:blipFill>
        <p:spPr bwMode="auto">
          <a:xfrm>
            <a:off x="381000" y="1981200"/>
            <a:ext cx="3886200" cy="218318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81000" y="4343400"/>
            <a:ext cx="3864893" cy="2176462"/>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4419601" y="1990735"/>
            <a:ext cx="3886200" cy="2186234"/>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4419600" y="4343400"/>
            <a:ext cx="3886200" cy="2186234"/>
          </a:xfrm>
          <a:prstGeom prst="rect">
            <a:avLst/>
          </a:prstGeom>
          <a:noFill/>
          <a:ln w="9525">
            <a:noFill/>
            <a:miter lim="800000"/>
            <a:headEnd/>
            <a:tailEnd/>
          </a:ln>
          <a:effectLst/>
        </p:spPr>
      </p:pic>
      <p:sp>
        <p:nvSpPr>
          <p:cNvPr id="16" name="TextBox 15"/>
          <p:cNvSpPr txBox="1"/>
          <p:nvPr/>
        </p:nvSpPr>
        <p:spPr>
          <a:xfrm>
            <a:off x="8305800" y="2895600"/>
            <a:ext cx="838200" cy="261610"/>
          </a:xfrm>
          <a:prstGeom prst="rect">
            <a:avLst/>
          </a:prstGeom>
          <a:noFill/>
        </p:spPr>
        <p:txBody>
          <a:bodyPr wrap="square" rtlCol="0">
            <a:spAutoFit/>
          </a:bodyPr>
          <a:lstStyle/>
          <a:p>
            <a:r>
              <a:rPr lang="en-US" sz="1100" dirty="0" smtClean="0"/>
              <a:t>R = 0.93 </a:t>
            </a:r>
            <a:endParaRPr lang="en-US" sz="1100" dirty="0"/>
          </a:p>
        </p:txBody>
      </p:sp>
      <p:sp>
        <p:nvSpPr>
          <p:cNvPr id="17" name="TextBox 16"/>
          <p:cNvSpPr txBox="1"/>
          <p:nvPr/>
        </p:nvSpPr>
        <p:spPr>
          <a:xfrm>
            <a:off x="8305800" y="5257800"/>
            <a:ext cx="838200" cy="261610"/>
          </a:xfrm>
          <a:prstGeom prst="rect">
            <a:avLst/>
          </a:prstGeom>
          <a:noFill/>
        </p:spPr>
        <p:txBody>
          <a:bodyPr wrap="square" rtlCol="0">
            <a:spAutoFit/>
          </a:bodyPr>
          <a:lstStyle/>
          <a:p>
            <a:r>
              <a:rPr lang="en-US" sz="1100" dirty="0" smtClean="0"/>
              <a:t>R = 0.95 </a:t>
            </a:r>
            <a:endParaRPr lang="en-US" sz="110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Different Buses, Back to Back</a:t>
            </a:r>
            <a:endParaRPr lang="en-US" dirty="0">
              <a:solidFill>
                <a:schemeClr val="tx1">
                  <a:lumMod val="95000"/>
                  <a:lumOff val="5000"/>
                </a:schemeClr>
              </a:solidFill>
            </a:endParaRPr>
          </a:p>
        </p:txBody>
      </p:sp>
      <p:pic>
        <p:nvPicPr>
          <p:cNvPr id="8194" name="Picture 2"/>
          <p:cNvPicPr>
            <a:picLocks noChangeAspect="1" noChangeArrowheads="1"/>
          </p:cNvPicPr>
          <p:nvPr/>
        </p:nvPicPr>
        <p:blipFill>
          <a:blip r:embed="rId2"/>
          <a:srcRect/>
          <a:stretch>
            <a:fillRect/>
          </a:stretch>
        </p:blipFill>
        <p:spPr bwMode="auto">
          <a:xfrm>
            <a:off x="457199" y="1600200"/>
            <a:ext cx="3779669" cy="21336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2"/>
          <a:srcRect/>
          <a:stretch>
            <a:fillRect/>
          </a:stretch>
        </p:blipFill>
        <p:spPr bwMode="auto">
          <a:xfrm>
            <a:off x="457201" y="4070690"/>
            <a:ext cx="3809999" cy="2150723"/>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4419600" y="1600200"/>
            <a:ext cx="3797937" cy="2133600"/>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srcRect/>
          <a:stretch>
            <a:fillRect/>
          </a:stretch>
        </p:blipFill>
        <p:spPr bwMode="auto">
          <a:xfrm>
            <a:off x="4419600" y="4088880"/>
            <a:ext cx="3810000" cy="2107997"/>
          </a:xfrm>
          <a:prstGeom prst="rect">
            <a:avLst/>
          </a:prstGeom>
          <a:noFill/>
          <a:ln w="9525">
            <a:noFill/>
            <a:miter lim="800000"/>
            <a:headEnd/>
            <a:tailEnd/>
          </a:ln>
          <a:effectLst/>
        </p:spPr>
      </p:pic>
      <p:sp>
        <p:nvSpPr>
          <p:cNvPr id="16" name="TextBox 15"/>
          <p:cNvSpPr txBox="1"/>
          <p:nvPr/>
        </p:nvSpPr>
        <p:spPr>
          <a:xfrm>
            <a:off x="8305800" y="2514600"/>
            <a:ext cx="838200" cy="261610"/>
          </a:xfrm>
          <a:prstGeom prst="rect">
            <a:avLst/>
          </a:prstGeom>
          <a:noFill/>
        </p:spPr>
        <p:txBody>
          <a:bodyPr wrap="square" rtlCol="0">
            <a:spAutoFit/>
          </a:bodyPr>
          <a:lstStyle/>
          <a:p>
            <a:r>
              <a:rPr lang="en-US" sz="1100" dirty="0" smtClean="0"/>
              <a:t>R = 0.98 </a:t>
            </a:r>
            <a:endParaRPr lang="en-US" sz="1100" dirty="0"/>
          </a:p>
        </p:txBody>
      </p:sp>
      <p:sp>
        <p:nvSpPr>
          <p:cNvPr id="17" name="TextBox 16"/>
          <p:cNvSpPr txBox="1"/>
          <p:nvPr/>
        </p:nvSpPr>
        <p:spPr>
          <a:xfrm>
            <a:off x="8305800" y="5029200"/>
            <a:ext cx="838200" cy="261610"/>
          </a:xfrm>
          <a:prstGeom prst="rect">
            <a:avLst/>
          </a:prstGeom>
          <a:noFill/>
        </p:spPr>
        <p:txBody>
          <a:bodyPr wrap="square" rtlCol="0">
            <a:spAutoFit/>
          </a:bodyPr>
          <a:lstStyle/>
          <a:p>
            <a:r>
              <a:rPr lang="en-US" sz="1100" dirty="0" smtClean="0"/>
              <a:t>R = 0.93 </a:t>
            </a:r>
            <a:endParaRPr lang="en-US" sz="11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Different Buses, Crisscrossing</a:t>
            </a:r>
            <a:endParaRPr lang="en-US" dirty="0">
              <a:solidFill>
                <a:schemeClr val="tx1">
                  <a:lumMod val="95000"/>
                  <a:lumOff val="5000"/>
                </a:schemeClr>
              </a:solidFill>
            </a:endParaRPr>
          </a:p>
        </p:txBody>
      </p:sp>
      <p:pic>
        <p:nvPicPr>
          <p:cNvPr id="9218" name="Picture 2"/>
          <p:cNvPicPr>
            <a:picLocks noChangeAspect="1" noChangeArrowheads="1"/>
          </p:cNvPicPr>
          <p:nvPr/>
        </p:nvPicPr>
        <p:blipFill>
          <a:blip r:embed="rId2"/>
          <a:srcRect/>
          <a:stretch>
            <a:fillRect/>
          </a:stretch>
        </p:blipFill>
        <p:spPr bwMode="auto">
          <a:xfrm>
            <a:off x="457201" y="1590432"/>
            <a:ext cx="3810000" cy="214336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85275" y="4100211"/>
            <a:ext cx="3781926" cy="2129740"/>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4495800" y="1600200"/>
            <a:ext cx="3797781" cy="21336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4495800" y="4028975"/>
            <a:ext cx="3810000" cy="2145625"/>
          </a:xfrm>
          <a:prstGeom prst="rect">
            <a:avLst/>
          </a:prstGeom>
          <a:noFill/>
          <a:ln w="9525">
            <a:noFill/>
            <a:miter lim="800000"/>
            <a:headEnd/>
            <a:tailEnd/>
          </a:ln>
          <a:effectLst/>
        </p:spPr>
      </p:pic>
      <p:sp>
        <p:nvSpPr>
          <p:cNvPr id="17" name="TextBox 16"/>
          <p:cNvSpPr txBox="1"/>
          <p:nvPr/>
        </p:nvSpPr>
        <p:spPr>
          <a:xfrm>
            <a:off x="8305800" y="2514600"/>
            <a:ext cx="838200" cy="261610"/>
          </a:xfrm>
          <a:prstGeom prst="rect">
            <a:avLst/>
          </a:prstGeom>
          <a:noFill/>
        </p:spPr>
        <p:txBody>
          <a:bodyPr wrap="square" rtlCol="0">
            <a:spAutoFit/>
          </a:bodyPr>
          <a:lstStyle/>
          <a:p>
            <a:r>
              <a:rPr lang="en-US" sz="1100" dirty="0" smtClean="0"/>
              <a:t>R = -0.97</a:t>
            </a:r>
            <a:endParaRPr lang="en-US" sz="1100" dirty="0"/>
          </a:p>
        </p:txBody>
      </p:sp>
      <p:sp>
        <p:nvSpPr>
          <p:cNvPr id="18" name="TextBox 17"/>
          <p:cNvSpPr txBox="1"/>
          <p:nvPr/>
        </p:nvSpPr>
        <p:spPr>
          <a:xfrm>
            <a:off x="8305800" y="4953000"/>
            <a:ext cx="838200" cy="261610"/>
          </a:xfrm>
          <a:prstGeom prst="rect">
            <a:avLst/>
          </a:prstGeom>
          <a:noFill/>
        </p:spPr>
        <p:txBody>
          <a:bodyPr wrap="square" rtlCol="0">
            <a:spAutoFit/>
          </a:bodyPr>
          <a:lstStyle/>
          <a:p>
            <a:r>
              <a:rPr lang="en-US" sz="1100" dirty="0" smtClean="0"/>
              <a:t>R = -0.95</a:t>
            </a:r>
            <a:endParaRPr lang="en-US" sz="1100"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Accelerometer Results</a:t>
            </a:r>
            <a:endParaRPr lang="en-US" dirty="0">
              <a:solidFill>
                <a:schemeClr val="tx1">
                  <a:lumMod val="95000"/>
                  <a:lumOff val="5000"/>
                </a:schemeClr>
              </a:solidFill>
            </a:endParaRPr>
          </a:p>
        </p:txBody>
      </p:sp>
      <p:sp>
        <p:nvSpPr>
          <p:cNvPr id="3" name="Text Placeholder 2"/>
          <p:cNvSpPr>
            <a:spLocks noGrp="1"/>
          </p:cNvSpPr>
          <p:nvPr>
            <p:ph type="body" sz="quarter" idx="10"/>
          </p:nvPr>
        </p:nvSpPr>
        <p:spPr>
          <a:xfrm>
            <a:off x="381000" y="1411552"/>
            <a:ext cx="8382000" cy="3005438"/>
          </a:xfrm>
        </p:spPr>
        <p:txBody>
          <a:bodyPr/>
          <a:lstStyle/>
          <a:p>
            <a:r>
              <a:rPr lang="en-US" dirty="0" smtClean="0"/>
              <a:t>Shows close temporal correlation </a:t>
            </a:r>
          </a:p>
          <a:p>
            <a:r>
              <a:rPr lang="en-US" dirty="0" smtClean="0"/>
              <a:t>Can see the bumps for riders occur simultaneously in graphs</a:t>
            </a:r>
          </a:p>
          <a:p>
            <a:r>
              <a:rPr lang="en-US" dirty="0" smtClean="0"/>
              <a:t>Bus ride has significant turbulence that can be detected by accelerometers</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Same Bus – Same Side</a:t>
            </a:r>
            <a:endParaRPr lang="en-US" dirty="0">
              <a:solidFill>
                <a:schemeClr val="tx1">
                  <a:lumMod val="95000"/>
                  <a:lumOff val="5000"/>
                </a:schemeClr>
              </a:solidFill>
            </a:endParaRPr>
          </a:p>
        </p:txBody>
      </p:sp>
      <p:pic>
        <p:nvPicPr>
          <p:cNvPr id="2050" name="Picture 2"/>
          <p:cNvPicPr>
            <a:picLocks noChangeAspect="1" noChangeArrowheads="1"/>
          </p:cNvPicPr>
          <p:nvPr/>
        </p:nvPicPr>
        <p:blipFill>
          <a:blip r:embed="rId2"/>
          <a:srcRect/>
          <a:stretch>
            <a:fillRect/>
          </a:stretch>
        </p:blipFill>
        <p:spPr bwMode="auto">
          <a:xfrm>
            <a:off x="457200" y="2362200"/>
            <a:ext cx="4011613" cy="23717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648200" y="2362200"/>
            <a:ext cx="3962400" cy="2386197"/>
          </a:xfrm>
          <a:prstGeom prst="rect">
            <a:avLst/>
          </a:prstGeom>
          <a:noFill/>
          <a:ln w="9525">
            <a:noFill/>
            <a:miter lim="800000"/>
            <a:headEnd/>
            <a:tailEnd/>
          </a:ln>
          <a:effectLst/>
        </p:spPr>
      </p:pic>
      <p:sp>
        <p:nvSpPr>
          <p:cNvPr id="5" name="TextBox 4"/>
          <p:cNvSpPr txBox="1"/>
          <p:nvPr/>
        </p:nvSpPr>
        <p:spPr>
          <a:xfrm>
            <a:off x="762000" y="1905000"/>
            <a:ext cx="1197764" cy="369332"/>
          </a:xfrm>
          <a:prstGeom prst="rect">
            <a:avLst/>
          </a:prstGeom>
          <a:noFill/>
        </p:spPr>
        <p:txBody>
          <a:bodyPr wrap="none" rtlCol="0">
            <a:spAutoFit/>
          </a:bodyPr>
          <a:lstStyle/>
          <a:p>
            <a:r>
              <a:rPr lang="en-US" dirty="0" smtClean="0"/>
              <a:t>Raw Data</a:t>
            </a:r>
            <a:endParaRPr lang="en-US" dirty="0"/>
          </a:p>
        </p:txBody>
      </p:sp>
      <p:sp>
        <p:nvSpPr>
          <p:cNvPr id="6" name="TextBox 5"/>
          <p:cNvSpPr txBox="1"/>
          <p:nvPr/>
        </p:nvSpPr>
        <p:spPr>
          <a:xfrm>
            <a:off x="4800600" y="1905000"/>
            <a:ext cx="3604577" cy="369332"/>
          </a:xfrm>
          <a:prstGeom prst="rect">
            <a:avLst/>
          </a:prstGeom>
          <a:noFill/>
        </p:spPr>
        <p:txBody>
          <a:bodyPr wrap="none" rtlCol="0">
            <a:spAutoFit/>
          </a:bodyPr>
          <a:lstStyle/>
          <a:p>
            <a:r>
              <a:rPr lang="en-US" dirty="0" smtClean="0"/>
              <a:t>Smoothed Using Moving Average</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Same Bus Front and Back</a:t>
            </a:r>
            <a:endParaRPr lang="en-US" dirty="0">
              <a:solidFill>
                <a:schemeClr val="tx1">
                  <a:lumMod val="95000"/>
                  <a:lumOff val="5000"/>
                </a:schemeClr>
              </a:solidFill>
            </a:endParaRPr>
          </a:p>
        </p:txBody>
      </p:sp>
      <p:pic>
        <p:nvPicPr>
          <p:cNvPr id="4098" name="Picture 2"/>
          <p:cNvPicPr>
            <a:picLocks noChangeAspect="1" noChangeArrowheads="1"/>
          </p:cNvPicPr>
          <p:nvPr/>
        </p:nvPicPr>
        <p:blipFill>
          <a:blip r:embed="rId2"/>
          <a:srcRect/>
          <a:stretch>
            <a:fillRect/>
          </a:stretch>
        </p:blipFill>
        <p:spPr bwMode="auto">
          <a:xfrm>
            <a:off x="609600" y="2590800"/>
            <a:ext cx="3964729" cy="2387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724400" y="2590800"/>
            <a:ext cx="3962400" cy="2386196"/>
          </a:xfrm>
          <a:prstGeom prst="rect">
            <a:avLst/>
          </a:prstGeom>
          <a:noFill/>
          <a:ln w="9525">
            <a:noFill/>
            <a:miter lim="800000"/>
            <a:headEnd/>
            <a:tailEnd/>
          </a:ln>
          <a:effectLst/>
        </p:spPr>
      </p:pic>
      <p:sp>
        <p:nvSpPr>
          <p:cNvPr id="11" name="TextBox 10"/>
          <p:cNvSpPr txBox="1"/>
          <p:nvPr/>
        </p:nvSpPr>
        <p:spPr>
          <a:xfrm>
            <a:off x="381000" y="1143000"/>
            <a:ext cx="5105400" cy="523220"/>
          </a:xfrm>
          <a:prstGeom prst="rect">
            <a:avLst/>
          </a:prstGeom>
          <a:noFill/>
        </p:spPr>
        <p:txBody>
          <a:bodyPr wrap="square" rtlCol="0">
            <a:spAutoFit/>
          </a:bodyPr>
          <a:lstStyle/>
          <a:p>
            <a:r>
              <a:rPr lang="en-US" sz="2800" dirty="0" smtClean="0"/>
              <a:t>Kevin in the back of bus</a:t>
            </a:r>
          </a:p>
        </p:txBody>
      </p:sp>
      <p:sp>
        <p:nvSpPr>
          <p:cNvPr id="6" name="TextBox 5"/>
          <p:cNvSpPr txBox="1"/>
          <p:nvPr/>
        </p:nvSpPr>
        <p:spPr>
          <a:xfrm>
            <a:off x="685800" y="2209800"/>
            <a:ext cx="1197764" cy="369332"/>
          </a:xfrm>
          <a:prstGeom prst="rect">
            <a:avLst/>
          </a:prstGeom>
          <a:noFill/>
        </p:spPr>
        <p:txBody>
          <a:bodyPr wrap="none" rtlCol="0">
            <a:spAutoFit/>
          </a:bodyPr>
          <a:lstStyle/>
          <a:p>
            <a:r>
              <a:rPr lang="en-US" dirty="0" smtClean="0"/>
              <a:t>Raw Data</a:t>
            </a:r>
            <a:endParaRPr lang="en-US" dirty="0"/>
          </a:p>
        </p:txBody>
      </p:sp>
      <p:sp>
        <p:nvSpPr>
          <p:cNvPr id="7" name="TextBox 6"/>
          <p:cNvSpPr txBox="1"/>
          <p:nvPr/>
        </p:nvSpPr>
        <p:spPr>
          <a:xfrm>
            <a:off x="4724400" y="2209800"/>
            <a:ext cx="3604577" cy="369332"/>
          </a:xfrm>
          <a:prstGeom prst="rect">
            <a:avLst/>
          </a:prstGeom>
          <a:noFill/>
        </p:spPr>
        <p:txBody>
          <a:bodyPr wrap="none" rtlCol="0">
            <a:spAutoFit/>
          </a:bodyPr>
          <a:lstStyle/>
          <a:p>
            <a:r>
              <a:rPr lang="en-US" dirty="0" smtClean="0"/>
              <a:t>Smoothed Using Moving Average</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64797"/>
          </a:xfrm>
        </p:spPr>
        <p:txBody>
          <a:bodyPr/>
          <a:lstStyle/>
          <a:p>
            <a:r>
              <a:rPr lang="en-US" dirty="0" smtClean="0">
                <a:solidFill>
                  <a:schemeClr val="tx1">
                    <a:lumMod val="95000"/>
                    <a:lumOff val="5000"/>
                  </a:schemeClr>
                </a:solidFill>
              </a:rPr>
              <a:t>Same Bus Across Aisle</a:t>
            </a:r>
            <a:endParaRPr lang="en-US" dirty="0">
              <a:solidFill>
                <a:schemeClr val="tx1">
                  <a:lumMod val="95000"/>
                  <a:lumOff val="5000"/>
                </a:schemeClr>
              </a:solidFill>
            </a:endParaRPr>
          </a:p>
        </p:txBody>
      </p:sp>
      <p:pic>
        <p:nvPicPr>
          <p:cNvPr id="5122" name="Picture 2"/>
          <p:cNvPicPr>
            <a:picLocks noChangeAspect="1" noChangeArrowheads="1"/>
          </p:cNvPicPr>
          <p:nvPr/>
        </p:nvPicPr>
        <p:blipFill>
          <a:blip r:embed="rId2"/>
          <a:srcRect/>
          <a:stretch>
            <a:fillRect/>
          </a:stretch>
        </p:blipFill>
        <p:spPr bwMode="auto">
          <a:xfrm>
            <a:off x="533400" y="2362200"/>
            <a:ext cx="4114799" cy="238460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800600" y="2362200"/>
            <a:ext cx="3922552" cy="2362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Different Buses Back to Back</a:t>
            </a:r>
            <a:endParaRPr lang="en-US" dirty="0">
              <a:solidFill>
                <a:schemeClr val="tx1">
                  <a:lumMod val="95000"/>
                  <a:lumOff val="5000"/>
                </a:schemeClr>
              </a:solidFill>
            </a:endParaRPr>
          </a:p>
        </p:txBody>
      </p:sp>
      <p:pic>
        <p:nvPicPr>
          <p:cNvPr id="3075" name="Picture 3"/>
          <p:cNvPicPr>
            <a:picLocks noChangeAspect="1" noChangeArrowheads="1"/>
          </p:cNvPicPr>
          <p:nvPr/>
        </p:nvPicPr>
        <p:blipFill>
          <a:blip r:embed="rId2"/>
          <a:srcRect/>
          <a:stretch>
            <a:fillRect/>
          </a:stretch>
        </p:blipFill>
        <p:spPr bwMode="auto">
          <a:xfrm>
            <a:off x="533400" y="2514600"/>
            <a:ext cx="3883941" cy="24257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4648200" y="2514600"/>
            <a:ext cx="3953130" cy="2395537"/>
          </a:xfrm>
          <a:prstGeom prst="rect">
            <a:avLst/>
          </a:prstGeom>
          <a:noFill/>
          <a:ln w="9525">
            <a:noFill/>
            <a:miter lim="800000"/>
            <a:headEnd/>
            <a:tailEnd/>
          </a:ln>
          <a:effectLst/>
        </p:spPr>
      </p:pic>
      <p:sp>
        <p:nvSpPr>
          <p:cNvPr id="13" name="TextBox 12"/>
          <p:cNvSpPr txBox="1"/>
          <p:nvPr/>
        </p:nvSpPr>
        <p:spPr>
          <a:xfrm>
            <a:off x="3429000" y="1600200"/>
            <a:ext cx="3124200" cy="369332"/>
          </a:xfrm>
          <a:prstGeom prst="rect">
            <a:avLst/>
          </a:prstGeom>
          <a:noFill/>
        </p:spPr>
        <p:txBody>
          <a:bodyPr wrap="square" rtlCol="0">
            <a:spAutoFit/>
          </a:bodyPr>
          <a:lstStyle/>
          <a:p>
            <a:r>
              <a:rPr lang="en-US" dirty="0" smtClean="0"/>
              <a:t>Kevin in the front bus</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Future Analysis</a:t>
            </a:r>
            <a:endParaRPr lang="en-US" dirty="0">
              <a:solidFill>
                <a:schemeClr val="tx1">
                  <a:lumMod val="95000"/>
                  <a:lumOff val="5000"/>
                </a:schemeClr>
              </a:solidFill>
            </a:endParaRPr>
          </a:p>
        </p:txBody>
      </p:sp>
      <p:sp>
        <p:nvSpPr>
          <p:cNvPr id="3" name="Text Placeholder 2"/>
          <p:cNvSpPr>
            <a:spLocks noGrp="1"/>
          </p:cNvSpPr>
          <p:nvPr>
            <p:ph type="body" sz="quarter" idx="10"/>
          </p:nvPr>
        </p:nvSpPr>
        <p:spPr>
          <a:xfrm>
            <a:off x="381000" y="1411552"/>
            <a:ext cx="8382000" cy="2728439"/>
          </a:xfrm>
        </p:spPr>
        <p:txBody>
          <a:bodyPr/>
          <a:lstStyle/>
          <a:p>
            <a:r>
              <a:rPr lang="en-US" dirty="0" smtClean="0"/>
              <a:t>Dynamic Time Warp</a:t>
            </a:r>
          </a:p>
          <a:p>
            <a:pPr lvl="1"/>
            <a:r>
              <a:rPr lang="en-US" dirty="0" smtClean="0"/>
              <a:t>Same bus should have low offset and low error</a:t>
            </a:r>
          </a:p>
          <a:p>
            <a:pPr lvl="1"/>
            <a:r>
              <a:rPr lang="en-US" dirty="0" smtClean="0"/>
              <a:t>Back to back buses would have high offset and low error</a:t>
            </a:r>
          </a:p>
          <a:p>
            <a:pPr lvl="1"/>
            <a:r>
              <a:rPr lang="en-US" dirty="0" smtClean="0"/>
              <a:t>Different buses should have high offset and high error</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references </a:t>
            </a:r>
            <a:endParaRPr lang="en-US" dirty="0">
              <a:solidFill>
                <a:srgbClr val="000000"/>
              </a:solidFill>
            </a:endParaRPr>
          </a:p>
        </p:txBody>
      </p:sp>
      <p:sp>
        <p:nvSpPr>
          <p:cNvPr id="5" name="Text Placeholder 2"/>
          <p:cNvSpPr>
            <a:spLocks noGrp="1"/>
          </p:cNvSpPr>
          <p:nvPr>
            <p:ph type="body" sz="quarter" idx="10"/>
          </p:nvPr>
        </p:nvSpPr>
        <p:spPr>
          <a:xfrm>
            <a:off x="381000" y="1600200"/>
            <a:ext cx="8382000" cy="4694619"/>
          </a:xfrm>
        </p:spPr>
        <p:txBody>
          <a:bodyPr/>
          <a:lstStyle/>
          <a:p>
            <a:pPr marL="0" lvl="0" indent="0">
              <a:buNone/>
            </a:pPr>
            <a:r>
              <a:rPr lang="en-US" sz="1600" dirty="0" smtClean="0"/>
              <a:t>American Public Transportation Association. (2008). </a:t>
            </a:r>
            <a:r>
              <a:rPr lang="en-US" sz="1600" i="1" dirty="0" smtClean="0"/>
              <a:t>Public Transportation Fact Book. </a:t>
            </a:r>
            <a:r>
              <a:rPr lang="en-US" sz="1600" dirty="0" smtClean="0"/>
              <a:t>Washington D.C. </a:t>
            </a:r>
          </a:p>
          <a:p>
            <a:pPr marL="0" lvl="0" indent="0">
              <a:buNone/>
            </a:pPr>
            <a:r>
              <a:rPr lang="en-US" sz="1600" dirty="0" smtClean="0"/>
              <a:t>Arsenault, J., </a:t>
            </a:r>
            <a:r>
              <a:rPr lang="en-US" sz="1600" dirty="0" err="1" smtClean="0"/>
              <a:t>Shetye</a:t>
            </a:r>
            <a:r>
              <a:rPr lang="en-US" sz="1600" dirty="0" smtClean="0"/>
              <a:t>, P., von </a:t>
            </a:r>
            <a:r>
              <a:rPr lang="en-US" sz="1600" dirty="0" err="1" smtClean="0"/>
              <a:t>Dehsen</a:t>
            </a:r>
            <a:r>
              <a:rPr lang="en-US" sz="1600" dirty="0" smtClean="0"/>
              <a:t>, L., </a:t>
            </a:r>
            <a:r>
              <a:rPr lang="en-US" sz="1600" dirty="0" err="1" smtClean="0"/>
              <a:t>Yoo</a:t>
            </a:r>
            <a:r>
              <a:rPr lang="en-US" sz="1600" dirty="0" smtClean="0"/>
              <a:t>, D., Zimmerman, J. (2009). Design Research On Accessible Transportation. Unpublished Project Report. </a:t>
            </a:r>
          </a:p>
          <a:p>
            <a:pPr marL="0" lvl="0" indent="0">
              <a:buNone/>
            </a:pPr>
            <a:r>
              <a:rPr lang="en-US" sz="1600" dirty="0" smtClean="0"/>
              <a:t>Carton, P. (2008). Apple vs. RIM vs. Android Operating System.http://blog.changewave.com/2008/04/smart_phone_apple_rim_google.html last accessed 9/9/09.</a:t>
            </a:r>
          </a:p>
          <a:p>
            <a:pPr marL="0" lvl="0" indent="0">
              <a:buNone/>
            </a:pPr>
            <a:r>
              <a:rPr lang="en-US" sz="1600" dirty="0" smtClean="0"/>
              <a:t>Casey, C. (2003). Real-time information: Now arriving. </a:t>
            </a:r>
            <a:r>
              <a:rPr lang="en-US" sz="1600" i="1" dirty="0" smtClean="0"/>
              <a:t>MetroMagazine</a:t>
            </a:r>
            <a:r>
              <a:rPr lang="en-US" sz="1600" dirty="0" smtClean="0"/>
              <a:t>http://www.metromagazine.com/Article/Story/2003/04/Real-Time-Information-Now-Arriving.aspx Last accessed: September 22, 2009. </a:t>
            </a:r>
          </a:p>
          <a:p>
            <a:pPr marL="0" lvl="0" indent="0">
              <a:buNone/>
            </a:pPr>
            <a:r>
              <a:rPr lang="en-US" sz="1600" dirty="0" smtClean="0"/>
              <a:t>Collins, C., </a:t>
            </a:r>
            <a:r>
              <a:rPr lang="en-US" sz="1600" dirty="0" err="1" smtClean="0"/>
              <a:t>Grude</a:t>
            </a:r>
            <a:r>
              <a:rPr lang="en-US" sz="1600" dirty="0" smtClean="0"/>
              <a:t>, A., Scholl, M., and Thompson, R. 2007. txt bus: wait time information on demand. In </a:t>
            </a:r>
            <a:r>
              <a:rPr lang="en-US" sz="1600" i="1" dirty="0" smtClean="0"/>
              <a:t>Ext. Abs of CHI '07</a:t>
            </a:r>
            <a:r>
              <a:rPr lang="en-US" sz="1600" dirty="0" smtClean="0"/>
              <a:t>, 2049-2054.</a:t>
            </a:r>
          </a:p>
          <a:p>
            <a:pPr marL="0" lvl="0" indent="0">
              <a:buNone/>
            </a:pPr>
            <a:r>
              <a:rPr lang="en-US" sz="1600" dirty="0" err="1" smtClean="0"/>
              <a:t>DiSalvo</a:t>
            </a:r>
            <a:r>
              <a:rPr lang="en-US" sz="1600" dirty="0" smtClean="0"/>
              <a:t>, C. </a:t>
            </a:r>
            <a:r>
              <a:rPr lang="en-US" sz="1600" dirty="0" err="1" smtClean="0"/>
              <a:t>Nourbakhsh</a:t>
            </a:r>
            <a:r>
              <a:rPr lang="en-US" sz="1600" dirty="0" smtClean="0"/>
              <a:t>, </a:t>
            </a:r>
            <a:r>
              <a:rPr lang="en-US" sz="1600" dirty="0" err="1" smtClean="0"/>
              <a:t>Holstius</a:t>
            </a:r>
            <a:r>
              <a:rPr lang="en-US" sz="1600" dirty="0" smtClean="0"/>
              <a:t>, Akin, and </a:t>
            </a:r>
            <a:r>
              <a:rPr lang="en-US" sz="1600" dirty="0" err="1" smtClean="0"/>
              <a:t>Louw</a:t>
            </a:r>
            <a:r>
              <a:rPr lang="en-US" sz="1600" dirty="0" smtClean="0"/>
              <a:t>. (2008). The Neighborhood Networks Project: A Case Study of Critical Engagement and Creative Expression Through Participatory Design. In </a:t>
            </a:r>
            <a:r>
              <a:rPr lang="en-US" sz="1600" i="1" dirty="0" smtClean="0"/>
              <a:t>Proc. of PDC 2008,</a:t>
            </a:r>
            <a:r>
              <a:rPr lang="en-US" sz="1600" dirty="0" smtClean="0"/>
              <a:t> 41-50. </a:t>
            </a:r>
          </a:p>
          <a:p>
            <a:pPr marL="0" lvl="0" indent="0">
              <a:buNone/>
            </a:pPr>
            <a:r>
              <a:rPr lang="en-US" sz="1600" dirty="0" smtClean="0"/>
              <a:t>Hickman, M. (2004). Bus Automatic Vehicle Location (AVL) Systems. in Gillen, D. &amp; Levinson, D. (eds.) </a:t>
            </a:r>
            <a:r>
              <a:rPr lang="en-US" sz="1600" i="1" dirty="0" smtClean="0"/>
              <a:t>Assessing the Benefits and Costs of ITS</a:t>
            </a:r>
            <a:r>
              <a:rPr lang="en-US" sz="1600" dirty="0" smtClean="0"/>
              <a:t>. 58-88. </a:t>
            </a:r>
          </a:p>
          <a:p>
            <a:pPr marL="0" lvl="0" indent="0">
              <a:buNone/>
            </a:pPr>
            <a:r>
              <a:rPr lang="en-US" sz="1600" dirty="0" err="1" smtClean="0"/>
              <a:t>Hopey</a:t>
            </a:r>
            <a:r>
              <a:rPr lang="en-US" sz="1600" dirty="0" smtClean="0"/>
              <a:t>, D. (2009). Pittsburgh re-classified as failing to meet smog limits. Pittsburgh Post Gazette. http://www.post-gazette.com/pg/09018/942685-113.stm last accessed 9/9/09.</a:t>
            </a:r>
          </a:p>
          <a:p>
            <a:pPr marL="0" lvl="0" indent="0">
              <a:buNone/>
            </a:pPr>
            <a:r>
              <a:rPr lang="en-US" sz="1600" dirty="0" smtClean="0"/>
              <a:t> </a:t>
            </a:r>
            <a:endParaRPr lang="en-US" sz="1600" dirty="0"/>
          </a:p>
        </p:txBody>
      </p:sp>
      <p:sp>
        <p:nvSpPr>
          <p:cNvPr id="6" name="Text Placeholder 2"/>
          <p:cNvSpPr txBox="1">
            <a:spLocks/>
          </p:cNvSpPr>
          <p:nvPr/>
        </p:nvSpPr>
        <p:spPr>
          <a:xfrm>
            <a:off x="381000" y="1600200"/>
            <a:ext cx="8382000" cy="1905650"/>
          </a:xfrm>
          <a:prstGeom prst="rect">
            <a:avLst/>
          </a:prstGeom>
        </p:spPr>
        <p:txBody>
          <a:bodyPr vert="horz" lIns="0" tIns="0" rIns="0" bIns="0" rtlCol="0">
            <a:spAutoFit/>
          </a:bodyPr>
          <a:lstStyle/>
          <a:p>
            <a:pPr marL="571500" indent="-571500">
              <a:lnSpc>
                <a:spcPct val="90000"/>
              </a:lnSpc>
              <a:spcBef>
                <a:spcPts val="900"/>
              </a:spcBef>
              <a:buClr>
                <a:schemeClr val="accent5"/>
              </a:buClr>
              <a:tabLst>
                <a:tab pos="450850" algn="l"/>
              </a:tabLst>
            </a:pPr>
            <a:endParaRPr lang="en-US" sz="3200" spc="-80" dirty="0" smtClean="0">
              <a:gradFill>
                <a:gsLst>
                  <a:gs pos="0">
                    <a:schemeClr val="tx1"/>
                  </a:gs>
                  <a:gs pos="100000">
                    <a:schemeClr val="tx1"/>
                  </a:gs>
                </a:gsLst>
                <a:lin ang="5400000" scaled="0"/>
              </a:gradFill>
            </a:endParaRPr>
          </a:p>
          <a:p>
            <a:pPr marL="514350" lvl="0" indent="-514350">
              <a:lnSpc>
                <a:spcPct val="90000"/>
              </a:lnSpc>
              <a:spcBef>
                <a:spcPts val="900"/>
              </a:spcBef>
              <a:buClr>
                <a:schemeClr val="accent5"/>
              </a:buClr>
              <a:buAutoNum type="arabicPeriod"/>
              <a:tabLst>
                <a:tab pos="450850" algn="l"/>
              </a:tabLst>
            </a:pPr>
            <a:endParaRPr kumimoji="0" lang="en-US" sz="1600" b="0" i="0" u="none" strike="noStrike" kern="1200" cap="none" spc="-80" normalizeH="0" baseline="0" noProof="0" dirty="0" smtClean="0">
              <a:ln>
                <a:noFill/>
              </a:ln>
              <a:gradFill>
                <a:gsLst>
                  <a:gs pos="0">
                    <a:schemeClr val="tx1"/>
                  </a:gs>
                  <a:gs pos="100000">
                    <a:schemeClr val="tx1"/>
                  </a:gs>
                </a:gsLst>
                <a:lin ang="5400000" scaled="0"/>
              </a:gradFill>
              <a:effectLst/>
              <a:uLnTx/>
              <a:uFillTx/>
              <a:latin typeface="+mn-lt"/>
              <a:ea typeface="+mn-ea"/>
              <a:cs typeface="+mn-cs"/>
            </a:endParaRPr>
          </a:p>
          <a:p>
            <a:pPr marL="50800" marR="0" lvl="0" indent="-50800" algn="l" defTabSz="914363" rtl="0" eaLnBrk="1" fontAlgn="auto" latinLnBrk="0" hangingPunct="1">
              <a:lnSpc>
                <a:spcPct val="90000"/>
              </a:lnSpc>
              <a:spcBef>
                <a:spcPts val="900"/>
              </a:spcBef>
              <a:spcAft>
                <a:spcPts val="0"/>
              </a:spcAft>
              <a:buClr>
                <a:schemeClr val="accent5"/>
              </a:buClr>
              <a:buSzTx/>
              <a:buFont typeface="Arial"/>
              <a:buNone/>
              <a:tabLst/>
              <a:defRPr/>
            </a:pPr>
            <a:endParaRPr kumimoji="0" lang="en-US" sz="3200" b="0" i="0" u="none" strike="noStrike" kern="1200" cap="none" spc="-80" normalizeH="0" baseline="0" noProof="0" dirty="0" smtClean="0">
              <a:ln>
                <a:noFill/>
              </a:ln>
              <a:gradFill>
                <a:gsLst>
                  <a:gs pos="0">
                    <a:schemeClr val="tx1"/>
                  </a:gs>
                  <a:gs pos="100000">
                    <a:schemeClr val="tx1"/>
                  </a:gs>
                </a:gsLst>
                <a:lin ang="5400000" scaled="0"/>
              </a:gradFill>
              <a:effectLst/>
              <a:uLnTx/>
              <a:uFillTx/>
              <a:latin typeface="+mn-lt"/>
              <a:ea typeface="+mn-ea"/>
              <a:cs typeface="+mn-cs"/>
            </a:endParaRPr>
          </a:p>
          <a:p>
            <a:pPr marL="50800" marR="0" lvl="0" indent="-50800" algn="l" defTabSz="914363" rtl="0" eaLnBrk="1" fontAlgn="auto" latinLnBrk="0" hangingPunct="1">
              <a:lnSpc>
                <a:spcPct val="90000"/>
              </a:lnSpc>
              <a:spcBef>
                <a:spcPts val="900"/>
              </a:spcBef>
              <a:spcAft>
                <a:spcPts val="0"/>
              </a:spcAft>
              <a:buClr>
                <a:schemeClr val="accent5"/>
              </a:buClr>
              <a:buSzTx/>
              <a:buFont typeface="Arial"/>
              <a:buNone/>
              <a:tabLst/>
              <a:defRPr/>
            </a:pPr>
            <a:endParaRPr kumimoji="0" lang="en-US" sz="3200" b="0" i="0" u="none" strike="noStrike" kern="1200" cap="none" spc="-80" normalizeH="0" baseline="0" noProof="0" dirty="0" smtClean="0">
              <a:ln>
                <a:noFill/>
              </a:ln>
              <a:gradFill>
                <a:gsLst>
                  <a:gs pos="0">
                    <a:schemeClr val="tx1"/>
                  </a:gs>
                  <a:gs pos="100000">
                    <a:schemeClr val="tx1"/>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understanding the problem</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6037550"/>
          </a:xfrm>
        </p:spPr>
        <p:txBody>
          <a:bodyPr/>
          <a:lstStyle/>
          <a:p>
            <a:pPr marL="50800" indent="-50800">
              <a:buNone/>
            </a:pPr>
            <a:r>
              <a:rPr lang="en-US" dirty="0" smtClean="0"/>
              <a:t>key barriers to increasing citizen ridership</a:t>
            </a:r>
          </a:p>
          <a:p>
            <a:pPr marL="50800" indent="-50800">
              <a:buNone/>
            </a:pPr>
            <a:endParaRPr lang="en-US" dirty="0" smtClean="0"/>
          </a:p>
          <a:p>
            <a:pPr marL="50800" indent="-50800">
              <a:buNone/>
            </a:pPr>
            <a:r>
              <a:rPr lang="en-US" dirty="0" smtClean="0">
                <a:solidFill>
                  <a:srgbClr val="FF0000"/>
                </a:solidFill>
              </a:rPr>
              <a:t>fundamental problem: </a:t>
            </a:r>
            <a:r>
              <a:rPr lang="en-US" dirty="0" smtClean="0"/>
              <a:t>understanding when a bus on a given route is due to arrive at a respective bus stop </a:t>
            </a:r>
          </a:p>
          <a:p>
            <a:pPr marL="50800" indent="-50800">
              <a:buNone/>
            </a:pPr>
            <a:endParaRPr lang="en-US" dirty="0" smtClean="0"/>
          </a:p>
          <a:p>
            <a:pPr marL="50800" indent="-50800">
              <a:buNone/>
            </a:pPr>
            <a:endParaRPr lang="en-US" sz="1600" dirty="0" smtClean="0"/>
          </a:p>
          <a:p>
            <a:pPr marL="50800" indent="-50800">
              <a:buNone/>
            </a:pPr>
            <a:endParaRPr lang="en-US" sz="1600" dirty="0" smtClean="0"/>
          </a:p>
          <a:p>
            <a:pPr>
              <a:buNone/>
            </a:pPr>
            <a:endParaRPr lang="en-US" sz="1600" dirty="0" smtClean="0"/>
          </a:p>
          <a:p>
            <a:pPr>
              <a:buNone/>
            </a:pPr>
            <a:endParaRPr lang="en-US" sz="1600" dirty="0" smtClean="0"/>
          </a:p>
          <a:p>
            <a:pPr>
              <a:buNone/>
            </a:pPr>
            <a:r>
              <a:rPr lang="en-US" sz="1600" dirty="0" smtClean="0"/>
              <a:t>Schwartz, M. B. (1980). Motivations and barriers to riders’ acceptance of bus transit. </a:t>
            </a:r>
            <a:r>
              <a:rPr lang="en-US" sz="1600" i="1" dirty="0" smtClean="0"/>
              <a:t>Transport, </a:t>
            </a:r>
            <a:r>
              <a:rPr lang="en-US" sz="1600" dirty="0" smtClean="0"/>
              <a:t>19:4, 53-62. </a:t>
            </a:r>
          </a:p>
          <a:p>
            <a:pPr marL="50800" indent="-50800">
              <a:buNone/>
            </a:pPr>
            <a:endParaRPr lang="en-US" dirty="0" smtClean="0"/>
          </a:p>
          <a:p>
            <a:pPr marL="50800" indent="-50800">
              <a:buNone/>
            </a:pPr>
            <a:endParaRPr lang="en-US" dirty="0" smtClean="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references </a:t>
            </a:r>
            <a:endParaRPr lang="en-US" dirty="0">
              <a:solidFill>
                <a:srgbClr val="000000"/>
              </a:solidFill>
            </a:endParaRPr>
          </a:p>
        </p:txBody>
      </p:sp>
      <p:sp>
        <p:nvSpPr>
          <p:cNvPr id="5" name="Text Placeholder 2"/>
          <p:cNvSpPr>
            <a:spLocks noGrp="1"/>
          </p:cNvSpPr>
          <p:nvPr>
            <p:ph type="body" sz="quarter" idx="10"/>
          </p:nvPr>
        </p:nvSpPr>
        <p:spPr>
          <a:xfrm>
            <a:off x="381000" y="1600200"/>
            <a:ext cx="8382000" cy="5253233"/>
          </a:xfrm>
        </p:spPr>
        <p:txBody>
          <a:bodyPr/>
          <a:lstStyle/>
          <a:p>
            <a:pPr marL="0" lvl="0" indent="0">
              <a:buNone/>
            </a:pPr>
            <a:r>
              <a:rPr lang="en-US" sz="1600" dirty="0" smtClean="0"/>
              <a:t>Irwin, A. (1995). Citizen Science: A study of people, expertise and sustainable development. </a:t>
            </a:r>
            <a:r>
              <a:rPr lang="en-US" sz="1600" dirty="0" err="1" smtClean="0"/>
              <a:t>Routeledge</a:t>
            </a:r>
            <a:r>
              <a:rPr lang="en-US" sz="1600" dirty="0" smtClean="0"/>
              <a:t>. </a:t>
            </a:r>
          </a:p>
          <a:p>
            <a:pPr marL="0" lvl="0" indent="0">
              <a:buNone/>
            </a:pPr>
            <a:r>
              <a:rPr lang="en-US" sz="1600" dirty="0" err="1" smtClean="0"/>
              <a:t>ParkScan</a:t>
            </a:r>
            <a:r>
              <a:rPr lang="en-US" sz="1600" dirty="0" smtClean="0"/>
              <a:t>. http://</a:t>
            </a:r>
            <a:r>
              <a:rPr lang="en-US" sz="1600" dirty="0" err="1" smtClean="0"/>
              <a:t>parkscan.org</a:t>
            </a:r>
            <a:r>
              <a:rPr lang="en-US" sz="1600" dirty="0" smtClean="0"/>
              <a:t>/ last accessed 9/9/09.</a:t>
            </a:r>
          </a:p>
          <a:p>
            <a:pPr marL="0" lvl="0" indent="0">
              <a:buNone/>
            </a:pPr>
            <a:r>
              <a:rPr lang="en-US" sz="1600" dirty="0" err="1" smtClean="0"/>
              <a:t>Paulos</a:t>
            </a:r>
            <a:r>
              <a:rPr lang="en-US" sz="1600" dirty="0" smtClean="0"/>
              <a:t>, E., </a:t>
            </a:r>
            <a:r>
              <a:rPr lang="en-US" sz="1600" dirty="0" err="1" smtClean="0"/>
              <a:t>Honicky</a:t>
            </a:r>
            <a:r>
              <a:rPr lang="en-US" sz="1600" dirty="0" smtClean="0"/>
              <a:t>, R., Hooker, B. (2008). Citizen Science: Enabling Participatory Urbanism. In </a:t>
            </a:r>
            <a:r>
              <a:rPr lang="en-US" sz="1600" dirty="0" err="1" smtClean="0"/>
              <a:t>Foth</a:t>
            </a:r>
            <a:r>
              <a:rPr lang="en-US" sz="1600" dirty="0" smtClean="0"/>
              <a:t> (</a:t>
            </a:r>
            <a:r>
              <a:rPr lang="en-US" sz="1600" dirty="0" err="1" smtClean="0"/>
              <a:t>ed</a:t>
            </a:r>
            <a:r>
              <a:rPr lang="en-US" sz="1600" dirty="0" smtClean="0"/>
              <a:t>) </a:t>
            </a:r>
            <a:r>
              <a:rPr lang="en-US" sz="1600" i="1" dirty="0" smtClean="0"/>
              <a:t>Handbook of Research on Urban Informatics: The Practice and Promise of the Real-Time City</a:t>
            </a:r>
            <a:r>
              <a:rPr lang="en-US" sz="1600" dirty="0" smtClean="0"/>
              <a:t>. Hersey: New York. </a:t>
            </a:r>
          </a:p>
          <a:p>
            <a:pPr marL="0" lvl="0" indent="0">
              <a:buNone/>
            </a:pPr>
            <a:r>
              <a:rPr lang="en-US" sz="1600" dirty="0" err="1" smtClean="0"/>
              <a:t>Sagar</a:t>
            </a:r>
            <a:r>
              <a:rPr lang="en-US" sz="1600" dirty="0" smtClean="0"/>
              <a:t>, A.D. (1995). Automobiles and global warming: Alternative fuels and other options for carbon dioxide emissions reduction. </a:t>
            </a:r>
            <a:r>
              <a:rPr lang="en-US" sz="1600" i="1" dirty="0" smtClean="0"/>
              <a:t>Environmental Impact Assessment Review</a:t>
            </a:r>
            <a:r>
              <a:rPr lang="en-US" sz="1600" dirty="0" smtClean="0"/>
              <a:t> 15, 241-274.</a:t>
            </a:r>
          </a:p>
          <a:p>
            <a:pPr marL="0" lvl="0" indent="0">
              <a:buNone/>
            </a:pPr>
            <a:r>
              <a:rPr lang="en-US" sz="1600" dirty="0" smtClean="0"/>
              <a:t>Schwartz, M. B. (1980). Motivations and barriers to riders’ acceptance of bus transit. </a:t>
            </a:r>
            <a:r>
              <a:rPr lang="en-US" sz="1600" i="1" dirty="0" smtClean="0"/>
              <a:t>Transport, </a:t>
            </a:r>
            <a:r>
              <a:rPr lang="en-US" sz="1600" dirty="0" smtClean="0"/>
              <a:t>19:4, 53-62. </a:t>
            </a:r>
          </a:p>
          <a:p>
            <a:pPr marL="0" lvl="0" indent="0">
              <a:buNone/>
            </a:pPr>
            <a:r>
              <a:rPr lang="en-US" sz="1600" dirty="0" err="1" smtClean="0"/>
              <a:t>Steinfeld</a:t>
            </a:r>
            <a:r>
              <a:rPr lang="en-US" sz="1600" dirty="0" smtClean="0"/>
              <a:t>, A., </a:t>
            </a:r>
            <a:r>
              <a:rPr lang="en-US" sz="1600" dirty="0" err="1" smtClean="0"/>
              <a:t>Maisel</a:t>
            </a:r>
            <a:r>
              <a:rPr lang="en-US" sz="1600" dirty="0" smtClean="0"/>
              <a:t>, J., </a:t>
            </a:r>
            <a:r>
              <a:rPr lang="en-US" sz="1600" dirty="0" err="1" smtClean="0"/>
              <a:t>Steinfeld</a:t>
            </a:r>
            <a:r>
              <a:rPr lang="en-US" sz="1600" dirty="0" smtClean="0"/>
              <a:t>, E. (2009). The Value of Citizen Science to Promote Transit Accessibility. </a:t>
            </a:r>
            <a:r>
              <a:rPr lang="en-US" sz="1600" i="1" dirty="0" smtClean="0"/>
              <a:t>First International Symposium on Quality of Life Technology</a:t>
            </a:r>
            <a:r>
              <a:rPr lang="en-US" sz="1600" dirty="0" smtClean="0"/>
              <a:t>.</a:t>
            </a:r>
          </a:p>
          <a:p>
            <a:pPr marL="0" lvl="0" indent="0">
              <a:buNone/>
            </a:pPr>
            <a:r>
              <a:rPr lang="en-US" sz="1600" dirty="0" smtClean="0"/>
              <a:t>Tang, K. P., </a:t>
            </a:r>
            <a:r>
              <a:rPr lang="en-US" sz="1600" dirty="0" err="1" smtClean="0"/>
              <a:t>Keyani</a:t>
            </a:r>
            <a:r>
              <a:rPr lang="en-US" sz="1600" dirty="0" smtClean="0"/>
              <a:t>, P., Fogarty, J., and Hong, J. I. 2006. Putting people in their place: an anonymous and privacy-sensitive approach to collecting sensed data in location-based applications. In </a:t>
            </a:r>
            <a:r>
              <a:rPr lang="en-US" sz="1600" i="1" dirty="0" smtClean="0"/>
              <a:t>Proc. of CHI '06</a:t>
            </a:r>
            <a:r>
              <a:rPr lang="en-US" sz="1600" dirty="0" smtClean="0"/>
              <a:t>, 93-102.</a:t>
            </a:r>
          </a:p>
          <a:p>
            <a:pPr marL="0" lvl="0" indent="0">
              <a:buNone/>
            </a:pPr>
            <a:r>
              <a:rPr lang="en-US" sz="1600" dirty="0" smtClean="0"/>
              <a:t>Watson, A., Bates, R., Kennedy, D. (eds.) (1998). </a:t>
            </a:r>
            <a:r>
              <a:rPr lang="en-US" sz="1600" i="1" dirty="0" smtClean="0"/>
              <a:t>Air Pollution, The Automobile, and Public Health.</a:t>
            </a:r>
            <a:r>
              <a:rPr lang="en-US" sz="1600" dirty="0" smtClean="0"/>
              <a:t>  National Academy Press: Washington, D.C.</a:t>
            </a:r>
          </a:p>
          <a:p>
            <a:pPr marL="0" lvl="0" indent="0">
              <a:buNone/>
            </a:pPr>
            <a:r>
              <a:rPr lang="en-US" sz="1600" dirty="0" smtClean="0"/>
              <a:t>Willis, Terri. </a:t>
            </a:r>
            <a:r>
              <a:rPr lang="en-US" sz="1600" i="1" dirty="0" smtClean="0"/>
              <a:t>Cars: an Environmental Challenge</a:t>
            </a:r>
            <a:r>
              <a:rPr lang="en-US" sz="1600" dirty="0" smtClean="0"/>
              <a:t>. Chicago: Chicago Press, 1992.</a:t>
            </a:r>
          </a:p>
          <a:p>
            <a:pPr marL="0" lvl="0" indent="0">
              <a:buNone/>
            </a:pPr>
            <a:r>
              <a:rPr lang="en-US" sz="1600" dirty="0" smtClean="0"/>
              <a:t>Zimmerman et al. (2010, under review). Understanding the space for co-</a:t>
            </a:r>
            <a:r>
              <a:rPr lang="en-US" sz="1600" i="1" dirty="0" smtClean="0"/>
              <a:t>design</a:t>
            </a:r>
            <a:r>
              <a:rPr lang="en-US" sz="1600" dirty="0" smtClean="0"/>
              <a:t> in riders’ interactions with a transit service. </a:t>
            </a:r>
            <a:endParaRPr lang="en-US" sz="1600" dirty="0"/>
          </a:p>
        </p:txBody>
      </p:sp>
      <p:sp>
        <p:nvSpPr>
          <p:cNvPr id="6" name="Text Placeholder 2"/>
          <p:cNvSpPr txBox="1">
            <a:spLocks/>
          </p:cNvSpPr>
          <p:nvPr/>
        </p:nvSpPr>
        <p:spPr>
          <a:xfrm>
            <a:off x="381000" y="1600200"/>
            <a:ext cx="8382000" cy="1905650"/>
          </a:xfrm>
          <a:prstGeom prst="rect">
            <a:avLst/>
          </a:prstGeom>
        </p:spPr>
        <p:txBody>
          <a:bodyPr vert="horz" lIns="0" tIns="0" rIns="0" bIns="0" rtlCol="0">
            <a:spAutoFit/>
          </a:bodyPr>
          <a:lstStyle/>
          <a:p>
            <a:pPr marL="571500" indent="-571500">
              <a:lnSpc>
                <a:spcPct val="90000"/>
              </a:lnSpc>
              <a:spcBef>
                <a:spcPts val="900"/>
              </a:spcBef>
              <a:buClr>
                <a:schemeClr val="accent5"/>
              </a:buClr>
              <a:tabLst>
                <a:tab pos="450850" algn="l"/>
              </a:tabLst>
            </a:pPr>
            <a:endParaRPr lang="en-US" sz="3200" spc="-80" dirty="0" smtClean="0">
              <a:gradFill>
                <a:gsLst>
                  <a:gs pos="0">
                    <a:schemeClr val="tx1"/>
                  </a:gs>
                  <a:gs pos="100000">
                    <a:schemeClr val="tx1"/>
                  </a:gs>
                </a:gsLst>
                <a:lin ang="5400000" scaled="0"/>
              </a:gradFill>
            </a:endParaRPr>
          </a:p>
          <a:p>
            <a:pPr marL="514350" lvl="0" indent="-514350">
              <a:lnSpc>
                <a:spcPct val="90000"/>
              </a:lnSpc>
              <a:spcBef>
                <a:spcPts val="900"/>
              </a:spcBef>
              <a:buClr>
                <a:schemeClr val="accent5"/>
              </a:buClr>
              <a:buAutoNum type="arabicPeriod"/>
              <a:tabLst>
                <a:tab pos="450850" algn="l"/>
              </a:tabLst>
            </a:pPr>
            <a:endParaRPr kumimoji="0" lang="en-US" sz="1600" b="0" i="0" u="none" strike="noStrike" kern="1200" cap="none" spc="-80" normalizeH="0" baseline="0" noProof="0" dirty="0" smtClean="0">
              <a:ln>
                <a:noFill/>
              </a:ln>
              <a:gradFill>
                <a:gsLst>
                  <a:gs pos="0">
                    <a:schemeClr val="tx1"/>
                  </a:gs>
                  <a:gs pos="100000">
                    <a:schemeClr val="tx1"/>
                  </a:gs>
                </a:gsLst>
                <a:lin ang="5400000" scaled="0"/>
              </a:gradFill>
              <a:effectLst/>
              <a:uLnTx/>
              <a:uFillTx/>
              <a:latin typeface="+mn-lt"/>
              <a:ea typeface="+mn-ea"/>
              <a:cs typeface="+mn-cs"/>
            </a:endParaRPr>
          </a:p>
          <a:p>
            <a:pPr marL="50800" marR="0" lvl="0" indent="-50800" algn="l" defTabSz="914363" rtl="0" eaLnBrk="1" fontAlgn="auto" latinLnBrk="0" hangingPunct="1">
              <a:lnSpc>
                <a:spcPct val="90000"/>
              </a:lnSpc>
              <a:spcBef>
                <a:spcPts val="900"/>
              </a:spcBef>
              <a:spcAft>
                <a:spcPts val="0"/>
              </a:spcAft>
              <a:buClr>
                <a:schemeClr val="accent5"/>
              </a:buClr>
              <a:buSzTx/>
              <a:buFont typeface="Arial"/>
              <a:buNone/>
              <a:tabLst/>
              <a:defRPr/>
            </a:pPr>
            <a:endParaRPr kumimoji="0" lang="en-US" sz="3200" b="0" i="0" u="none" strike="noStrike" kern="1200" cap="none" spc="-80" normalizeH="0" baseline="0" noProof="0" dirty="0" smtClean="0">
              <a:ln>
                <a:noFill/>
              </a:ln>
              <a:gradFill>
                <a:gsLst>
                  <a:gs pos="0">
                    <a:schemeClr val="tx1"/>
                  </a:gs>
                  <a:gs pos="100000">
                    <a:schemeClr val="tx1"/>
                  </a:gs>
                </a:gsLst>
                <a:lin ang="5400000" scaled="0"/>
              </a:gradFill>
              <a:effectLst/>
              <a:uLnTx/>
              <a:uFillTx/>
              <a:latin typeface="+mn-lt"/>
              <a:ea typeface="+mn-ea"/>
              <a:cs typeface="+mn-cs"/>
            </a:endParaRPr>
          </a:p>
          <a:p>
            <a:pPr marL="50800" marR="0" lvl="0" indent="-50800" algn="l" defTabSz="914363" rtl="0" eaLnBrk="1" fontAlgn="auto" latinLnBrk="0" hangingPunct="1">
              <a:lnSpc>
                <a:spcPct val="90000"/>
              </a:lnSpc>
              <a:spcBef>
                <a:spcPts val="900"/>
              </a:spcBef>
              <a:spcAft>
                <a:spcPts val="0"/>
              </a:spcAft>
              <a:buClr>
                <a:schemeClr val="accent5"/>
              </a:buClr>
              <a:buSzTx/>
              <a:buFont typeface="Arial"/>
              <a:buNone/>
              <a:tabLst/>
              <a:defRPr/>
            </a:pPr>
            <a:endParaRPr kumimoji="0" lang="en-US" sz="3200" b="0" i="0" u="none" strike="noStrike" kern="1200" cap="none" spc="-80" normalizeH="0" baseline="0" noProof="0" dirty="0" smtClean="0">
              <a:ln>
                <a:noFill/>
              </a:ln>
              <a:gradFill>
                <a:gsLst>
                  <a:gs pos="0">
                    <a:schemeClr val="tx1"/>
                  </a:gs>
                  <a:gs pos="100000">
                    <a:schemeClr val="tx1"/>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understanding the problem</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8304325"/>
          </a:xfrm>
        </p:spPr>
        <p:txBody>
          <a:bodyPr/>
          <a:lstStyle/>
          <a:p>
            <a:pPr marL="50800" indent="-50800">
              <a:lnSpc>
                <a:spcPct val="110000"/>
              </a:lnSpc>
              <a:buNone/>
            </a:pPr>
            <a:r>
              <a:rPr lang="en-US" dirty="0" smtClean="0"/>
              <a:t>“roughly </a:t>
            </a:r>
            <a:r>
              <a:rPr lang="en-US" dirty="0" smtClean="0">
                <a:solidFill>
                  <a:srgbClr val="FF0000"/>
                </a:solidFill>
              </a:rPr>
              <a:t>85% of all calls</a:t>
            </a:r>
            <a:r>
              <a:rPr lang="en-US" dirty="0" smtClean="0"/>
              <a:t> were riders asking </a:t>
            </a:r>
            <a:r>
              <a:rPr lang="en-US" i="1" dirty="0" smtClean="0"/>
              <a:t>Where is my bus?</a:t>
            </a:r>
            <a:r>
              <a:rPr lang="en-US" dirty="0" smtClean="0"/>
              <a:t>”</a:t>
            </a:r>
            <a:r>
              <a:rPr lang="en-US" i="1" dirty="0" smtClean="0"/>
              <a:t> </a:t>
            </a:r>
          </a:p>
          <a:p>
            <a:pPr marL="50800" indent="-50800">
              <a:lnSpc>
                <a:spcPct val="110000"/>
              </a:lnSpc>
              <a:buNone/>
            </a:pPr>
            <a:r>
              <a:rPr lang="en-US" dirty="0" smtClean="0"/>
              <a:t>“often the calls came because the rider </a:t>
            </a:r>
            <a:r>
              <a:rPr lang="en-US" dirty="0" smtClean="0">
                <a:solidFill>
                  <a:srgbClr val="FF0000"/>
                </a:solidFill>
              </a:rPr>
              <a:t>could not reconcile the schedule </a:t>
            </a:r>
            <a:r>
              <a:rPr lang="en-US" dirty="0" smtClean="0"/>
              <a:t>they had with the buses they saw or did not see arriving at a stop.”</a:t>
            </a:r>
          </a:p>
          <a:p>
            <a:pPr marL="50800" indent="-50800">
              <a:lnSpc>
                <a:spcPct val="110000"/>
              </a:lnSpc>
              <a:buNone/>
            </a:pPr>
            <a:r>
              <a:rPr lang="en-US" dirty="0" smtClean="0"/>
              <a:t>							 </a:t>
            </a:r>
            <a:r>
              <a:rPr lang="en-US" sz="1600" dirty="0" smtClean="0"/>
              <a:t>[Zimmerman et al., </a:t>
            </a:r>
            <a:r>
              <a:rPr lang="en-US" sz="1600" dirty="0" err="1" smtClean="0"/>
              <a:t>p</a:t>
            </a:r>
            <a:r>
              <a:rPr lang="en-US" sz="1600" dirty="0" smtClean="0"/>
              <a:t>. 6]</a:t>
            </a:r>
            <a:r>
              <a:rPr lang="en-US" dirty="0" smtClean="0"/>
              <a:t> </a:t>
            </a:r>
          </a:p>
          <a:p>
            <a:pPr lvl="0">
              <a:buNone/>
            </a:pPr>
            <a:endParaRPr lang="en-US" sz="1600" dirty="0" smtClean="0"/>
          </a:p>
          <a:p>
            <a:pPr lvl="0">
              <a:buNone/>
            </a:pPr>
            <a:endParaRPr lang="en-US" sz="1600" dirty="0" smtClean="0"/>
          </a:p>
          <a:p>
            <a:pPr lvl="0">
              <a:buNone/>
            </a:pPr>
            <a:r>
              <a:rPr lang="en-US" sz="1600" dirty="0" smtClean="0"/>
              <a:t>Collins, C., </a:t>
            </a:r>
            <a:r>
              <a:rPr lang="en-US" sz="1600" dirty="0" err="1" smtClean="0"/>
              <a:t>Grude</a:t>
            </a:r>
            <a:r>
              <a:rPr lang="en-US" sz="1600" dirty="0" smtClean="0"/>
              <a:t>, A., Scholl, M., and Thompson, R. 2007. txt bus: wait time information on demand. In </a:t>
            </a:r>
            <a:r>
              <a:rPr lang="en-US" sz="1600" i="1" dirty="0" smtClean="0"/>
              <a:t>Ext. Abs of CHI '07</a:t>
            </a:r>
            <a:r>
              <a:rPr lang="en-US" sz="1600" dirty="0" smtClean="0"/>
              <a:t>, 2049-2054.</a:t>
            </a:r>
          </a:p>
          <a:p>
            <a:pPr lvl="0">
              <a:buNone/>
            </a:pPr>
            <a:r>
              <a:rPr lang="en-US" sz="1600" dirty="0" smtClean="0"/>
              <a:t>Zimmerman et al. (2010, under review). Understanding the space for co-</a:t>
            </a:r>
            <a:r>
              <a:rPr lang="en-US" sz="1600" i="1" dirty="0" smtClean="0"/>
              <a:t>design</a:t>
            </a:r>
            <a:r>
              <a:rPr lang="en-US" sz="1600" dirty="0" smtClean="0"/>
              <a:t> in riders’ interactions with a transit service.  </a:t>
            </a:r>
          </a:p>
          <a:p>
            <a:pPr marL="50800" indent="-50800">
              <a:buNone/>
            </a:pPr>
            <a:endParaRPr lang="en-US" dirty="0" smtClean="0"/>
          </a:p>
          <a:p>
            <a:pPr marL="50800" indent="-50800">
              <a:buNone/>
            </a:pPr>
            <a:endParaRPr lang="en-US" sz="1600" dirty="0" smtClean="0"/>
          </a:p>
          <a:p>
            <a:pPr marL="50800" indent="-50800">
              <a:buNone/>
            </a:pPr>
            <a:endParaRPr lang="en-US" sz="1600" dirty="0" smtClean="0"/>
          </a:p>
          <a:p>
            <a:pPr>
              <a:buNone/>
            </a:pPr>
            <a:endParaRPr lang="en-US" sz="1600" dirty="0" smtClean="0"/>
          </a:p>
          <a:p>
            <a:pPr>
              <a:buNone/>
            </a:pPr>
            <a:endParaRPr lang="en-US" sz="1600" dirty="0" smtClean="0"/>
          </a:p>
          <a:p>
            <a:pPr marL="50800" indent="-50800">
              <a:buNone/>
            </a:pPr>
            <a:endParaRPr lang="en-US" dirty="0" smtClean="0"/>
          </a:p>
          <a:p>
            <a:pPr marL="50800" indent="-50800">
              <a:buNone/>
            </a:pP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existing technology</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6268383"/>
          </a:xfrm>
        </p:spPr>
        <p:txBody>
          <a:bodyPr/>
          <a:lstStyle/>
          <a:p>
            <a:pPr marL="50800" indent="-50800">
              <a:buNone/>
            </a:pPr>
            <a:r>
              <a:rPr lang="en-US" dirty="0" smtClean="0"/>
              <a:t>previous field research in Pittsburgh</a:t>
            </a:r>
          </a:p>
          <a:p>
            <a:pPr marL="50800" indent="-50800">
              <a:buNone/>
            </a:pPr>
            <a:endParaRPr lang="en-US" dirty="0" smtClean="0"/>
          </a:p>
          <a:p>
            <a:pPr marL="50800" indent="-50800">
              <a:buNone/>
            </a:pPr>
            <a:r>
              <a:rPr lang="en-US" dirty="0" smtClean="0"/>
              <a:t>lack of available information:</a:t>
            </a:r>
          </a:p>
          <a:p>
            <a:pPr marL="50800" indent="-50800">
              <a:buNone/>
            </a:pPr>
            <a:endParaRPr lang="en-US" dirty="0" smtClean="0"/>
          </a:p>
          <a:p>
            <a:pPr marL="50800" indent="-50800">
              <a:buNone/>
            </a:pPr>
            <a:r>
              <a:rPr lang="en-US" dirty="0" smtClean="0"/>
              <a:t>1. where buses are at any given time in the city </a:t>
            </a:r>
          </a:p>
          <a:p>
            <a:pPr marL="50800" indent="-50800">
              <a:buNone/>
            </a:pPr>
            <a:endParaRPr lang="en-US" dirty="0" smtClean="0"/>
          </a:p>
          <a:p>
            <a:pPr marL="50800" indent="-50800">
              <a:buNone/>
            </a:pPr>
            <a:r>
              <a:rPr lang="en-US" dirty="0" smtClean="0"/>
              <a:t>2. levels of capacity those busses were at</a:t>
            </a:r>
          </a:p>
          <a:p>
            <a:pPr marL="50800" indent="-50800">
              <a:buNone/>
            </a:pPr>
            <a:endParaRPr lang="en-US" sz="1600" dirty="0" smtClean="0"/>
          </a:p>
          <a:p>
            <a:pPr marL="50800" indent="-50800">
              <a:buNone/>
            </a:pPr>
            <a:endParaRPr lang="en-US" sz="1600" dirty="0" smtClean="0"/>
          </a:p>
          <a:p>
            <a:pPr>
              <a:buNone/>
            </a:pPr>
            <a:endParaRPr lang="en-US" sz="1600" dirty="0" smtClean="0"/>
          </a:p>
          <a:p>
            <a:pPr>
              <a:buNone/>
            </a:pPr>
            <a:endParaRPr lang="en-US" sz="1600" dirty="0" smtClean="0"/>
          </a:p>
          <a:p>
            <a:pPr marL="50800" indent="-50800">
              <a:buNone/>
            </a:pPr>
            <a:endParaRPr lang="en-US" dirty="0" smtClean="0"/>
          </a:p>
          <a:p>
            <a:pPr marL="50800" indent="-50800">
              <a:buNone/>
            </a:pPr>
            <a:endParaRPr lang="en-US" dirty="0" smtClean="0"/>
          </a:p>
        </p:txBody>
      </p:sp>
      <p:pic>
        <p:nvPicPr>
          <p:cNvPr id="4" name="Picture 3" descr="googletransit.tiff"/>
          <p:cNvPicPr>
            <a:picLocks noChangeAspect="1"/>
          </p:cNvPicPr>
          <p:nvPr/>
        </p:nvPicPr>
        <p:blipFill>
          <a:blip r:embed="rId3"/>
          <a:stretch>
            <a:fillRect/>
          </a:stretch>
        </p:blipFill>
        <p:spPr>
          <a:xfrm>
            <a:off x="-457200" y="1219200"/>
            <a:ext cx="9144000" cy="540385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solidFill>
                  <a:srgbClr val="000000"/>
                </a:solidFill>
                <a:latin typeface="Univers LT Std 55 (Headings)"/>
                <a:cs typeface="Univers LT Std 55 (Headings)"/>
              </a:rPr>
              <a:t>existing technology</a:t>
            </a:r>
            <a:endParaRPr lang="en-US" dirty="0">
              <a:solidFill>
                <a:srgbClr val="000000"/>
              </a:solidFill>
            </a:endParaRPr>
          </a:p>
        </p:txBody>
      </p:sp>
      <p:sp>
        <p:nvSpPr>
          <p:cNvPr id="3" name="Text Placeholder 2"/>
          <p:cNvSpPr>
            <a:spLocks noGrp="1"/>
          </p:cNvSpPr>
          <p:nvPr>
            <p:ph type="body" sz="quarter" idx="10"/>
          </p:nvPr>
        </p:nvSpPr>
        <p:spPr>
          <a:xfrm>
            <a:off x="381000" y="1600200"/>
            <a:ext cx="8382000" cy="7385612"/>
          </a:xfrm>
        </p:spPr>
        <p:txBody>
          <a:bodyPr/>
          <a:lstStyle/>
          <a:p>
            <a:pPr marL="50800" indent="-50800">
              <a:buNone/>
            </a:pPr>
            <a:r>
              <a:rPr lang="en-US" dirty="0" smtClean="0"/>
              <a:t>Automatic Vehicle Locator (AVL)</a:t>
            </a:r>
          </a:p>
          <a:p>
            <a:pPr marL="50800" indent="-50800">
              <a:buNone/>
            </a:pPr>
            <a:endParaRPr lang="en-US" dirty="0" smtClean="0"/>
          </a:p>
          <a:p>
            <a:pPr marL="50800" indent="-50800">
              <a:buNone/>
            </a:pPr>
            <a:r>
              <a:rPr lang="en-US" dirty="0" smtClean="0"/>
              <a:t>GPS-based bus tracking</a:t>
            </a:r>
          </a:p>
          <a:p>
            <a:pPr marL="50800" indent="-50800">
              <a:buNone/>
            </a:pPr>
            <a:endParaRPr lang="en-US" dirty="0" smtClean="0"/>
          </a:p>
          <a:p>
            <a:pPr marL="50800" indent="-50800">
              <a:buNone/>
            </a:pPr>
            <a:r>
              <a:rPr lang="en-US" dirty="0" smtClean="0"/>
              <a:t>implemented across select US cities:</a:t>
            </a:r>
          </a:p>
          <a:p>
            <a:pPr marL="50800" indent="-50800">
              <a:buNone/>
            </a:pPr>
            <a:r>
              <a:rPr lang="en-US" dirty="0" smtClean="0"/>
              <a:t>		Seattle</a:t>
            </a:r>
          </a:p>
          <a:p>
            <a:pPr marL="50800" indent="-50800">
              <a:buNone/>
            </a:pPr>
            <a:r>
              <a:rPr lang="en-US" dirty="0" smtClean="0"/>
              <a:t>		Atlanta</a:t>
            </a:r>
          </a:p>
          <a:p>
            <a:pPr marL="50800" indent="-50800">
              <a:buNone/>
            </a:pPr>
            <a:r>
              <a:rPr lang="en-US" dirty="0" smtClean="0"/>
              <a:t>		Kansas City</a:t>
            </a:r>
          </a:p>
          <a:p>
            <a:pPr marL="50800" indent="-50800">
              <a:buNone/>
            </a:pPr>
            <a:r>
              <a:rPr lang="en-US" dirty="0" smtClean="0"/>
              <a:t>		Milwaukee </a:t>
            </a:r>
          </a:p>
          <a:p>
            <a:pPr marL="50800" indent="-50800">
              <a:buNone/>
            </a:pPr>
            <a:endParaRPr lang="en-US" sz="1600" dirty="0" smtClean="0"/>
          </a:p>
          <a:p>
            <a:pPr marL="50800" indent="-50800">
              <a:buNone/>
            </a:pPr>
            <a:endParaRPr lang="en-US" sz="1600" dirty="0" smtClean="0"/>
          </a:p>
          <a:p>
            <a:pPr>
              <a:buNone/>
            </a:pPr>
            <a:endParaRPr lang="en-US" sz="1600" dirty="0" smtClean="0"/>
          </a:p>
          <a:p>
            <a:pPr>
              <a:buNone/>
            </a:pPr>
            <a:endParaRPr lang="en-US" sz="1600" dirty="0" smtClean="0"/>
          </a:p>
          <a:p>
            <a:pPr marL="50800" indent="-50800">
              <a:buNone/>
            </a:pPr>
            <a:endParaRPr lang="en-US" dirty="0" smtClean="0"/>
          </a:p>
          <a:p>
            <a:pPr marL="50800" indent="-50800">
              <a:buNone/>
            </a:pPr>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mageCup08_Template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magine Cup 08 Fonts">
      <a:majorFont>
        <a:latin typeface="Univers LT Std 55"/>
        <a:ea typeface=""/>
        <a:cs typeface=""/>
      </a:majorFont>
      <a:minorFont>
        <a:latin typeface="Univers LT Std 55"/>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2488</TotalTime>
  <Words>10247</Words>
  <Application>Microsoft Macintosh PowerPoint</Application>
  <PresentationFormat>On-screen Show (4:3)</PresentationFormat>
  <Paragraphs>682</Paragraphs>
  <Slides>60</Slides>
  <Notes>49</Notes>
  <HiddenSlides>0</HiddenSlides>
  <MMClips>0</MMClips>
  <ScaleCrop>false</ScaleCrop>
  <HeadingPairs>
    <vt:vector size="4" baseType="variant">
      <vt:variant>
        <vt:lpstr>Design Template</vt:lpstr>
      </vt:variant>
      <vt:variant>
        <vt:i4>1</vt:i4>
      </vt:variant>
      <vt:variant>
        <vt:lpstr>Slide Titles</vt:lpstr>
      </vt:variant>
      <vt:variant>
        <vt:i4>60</vt:i4>
      </vt:variant>
    </vt:vector>
  </HeadingPairs>
  <TitlesOfParts>
    <vt:vector size="61" baseType="lpstr">
      <vt:lpstr>ImageCup08_Template_4x3</vt:lpstr>
      <vt:lpstr>citizen science &amp; bus transit: understanding challenges &amp; opportunities for automatic-vehicle locator systems</vt:lpstr>
      <vt:lpstr>Slide 2</vt:lpstr>
      <vt:lpstr>intro + motivation </vt:lpstr>
      <vt:lpstr>intro + motivation </vt:lpstr>
      <vt:lpstr>intro + motivation </vt:lpstr>
      <vt:lpstr>understanding the problem</vt:lpstr>
      <vt:lpstr>understanding the problem</vt:lpstr>
      <vt:lpstr>existing technology</vt:lpstr>
      <vt:lpstr>existing technology</vt:lpstr>
      <vt:lpstr>existing technology</vt:lpstr>
      <vt:lpstr>existing technology</vt:lpstr>
      <vt:lpstr>existing technology</vt:lpstr>
      <vt:lpstr>existing technology</vt:lpstr>
      <vt:lpstr>existing technology</vt:lpstr>
      <vt:lpstr>existing technology</vt:lpstr>
      <vt:lpstr>citizen science</vt:lpstr>
      <vt:lpstr>paucity of HCI research</vt:lpstr>
      <vt:lpstr>research questions</vt:lpstr>
      <vt:lpstr>contribution </vt:lpstr>
      <vt:lpstr>methods </vt:lpstr>
      <vt:lpstr>methods / qualitative research</vt:lpstr>
      <vt:lpstr>methods / participant sample</vt:lpstr>
      <vt:lpstr>methods / interviews</vt:lpstr>
      <vt:lpstr>methods / outcome</vt:lpstr>
      <vt:lpstr>methods / technical component</vt:lpstr>
      <vt:lpstr>user research / motivations </vt:lpstr>
      <vt:lpstr>user research / motivations </vt:lpstr>
      <vt:lpstr>user research / motivations </vt:lpstr>
      <vt:lpstr>user research / context of use</vt:lpstr>
      <vt:lpstr>user research / context of use</vt:lpstr>
      <vt:lpstr>user research / context of use</vt:lpstr>
      <vt:lpstr>user research / context of use</vt:lpstr>
      <vt:lpstr>user research / context of use</vt:lpstr>
      <vt:lpstr>user research / context of use</vt:lpstr>
      <vt:lpstr>user research / context of use</vt:lpstr>
      <vt:lpstr>user research / context of use</vt:lpstr>
      <vt:lpstr>user research / context of use</vt:lpstr>
      <vt:lpstr>user research / context of use</vt:lpstr>
      <vt:lpstr>qualitative research findings</vt:lpstr>
      <vt:lpstr>qualitative research findings</vt:lpstr>
      <vt:lpstr>qualitative research findings</vt:lpstr>
      <vt:lpstr>qualitative research findings</vt:lpstr>
      <vt:lpstr>qualitative research findings</vt:lpstr>
      <vt:lpstr>qualitative research findings</vt:lpstr>
      <vt:lpstr>qualitative research findings</vt:lpstr>
      <vt:lpstr>qualitative research findings</vt:lpstr>
      <vt:lpstr>qualitative research findings</vt:lpstr>
      <vt:lpstr>technical findings / GPS Results</vt:lpstr>
      <vt:lpstr>Same Bus, Front and Back</vt:lpstr>
      <vt:lpstr>Same Bus, Both in Middle</vt:lpstr>
      <vt:lpstr>Different Buses, Back to Back</vt:lpstr>
      <vt:lpstr>Different Buses, Crisscrossing</vt:lpstr>
      <vt:lpstr>Accelerometer Results</vt:lpstr>
      <vt:lpstr>Same Bus – Same Side</vt:lpstr>
      <vt:lpstr>Same Bus Front and Back</vt:lpstr>
      <vt:lpstr>Same Bus Across Aisle</vt:lpstr>
      <vt:lpstr>Different Buses Back to Back</vt:lpstr>
      <vt:lpstr>Future Analysis</vt:lpstr>
      <vt:lpstr>references </vt:lpstr>
      <vt:lpstr>references </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&lt;Speech Title Here&gt;</dc:title>
  <dc:subject>Imagine Cup 2008</dc:subject>
  <dc:creator>&lt;Speaker Name Here&gt;</dc:creator>
  <dc:description>Template: Steven Winard
Formatting:
Event Date: July 3-8, 2008
Event Location: Paris, France
Audience: Imagine Cup finalists</dc:description>
  <cp:lastModifiedBy>Will Odom</cp:lastModifiedBy>
  <cp:revision>156</cp:revision>
  <cp:lastPrinted>2008-11-16T09:43:31Z</cp:lastPrinted>
  <dcterms:created xsi:type="dcterms:W3CDTF">2009-12-10T17:25:37Z</dcterms:created>
  <dcterms:modified xsi:type="dcterms:W3CDTF">2009-12-10T22:28:05Z</dcterms:modified>
</cp:coreProperties>
</file>